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256" r:id="rId2"/>
    <p:sldId id="588" r:id="rId3"/>
    <p:sldId id="589" r:id="rId4"/>
    <p:sldId id="590" r:id="rId5"/>
    <p:sldId id="592" r:id="rId6"/>
    <p:sldId id="632" r:id="rId7"/>
    <p:sldId id="752" r:id="rId8"/>
    <p:sldId id="754" r:id="rId9"/>
    <p:sldId id="761" r:id="rId10"/>
    <p:sldId id="631" r:id="rId11"/>
    <p:sldId id="762" r:id="rId12"/>
    <p:sldId id="716" r:id="rId13"/>
    <p:sldId id="717" r:id="rId14"/>
    <p:sldId id="718" r:id="rId15"/>
    <p:sldId id="719" r:id="rId16"/>
    <p:sldId id="720" r:id="rId17"/>
    <p:sldId id="721" r:id="rId18"/>
    <p:sldId id="722" r:id="rId19"/>
    <p:sldId id="723" r:id="rId20"/>
    <p:sldId id="724" r:id="rId21"/>
    <p:sldId id="725" r:id="rId22"/>
    <p:sldId id="726" r:id="rId23"/>
    <p:sldId id="727" r:id="rId24"/>
    <p:sldId id="728" r:id="rId25"/>
    <p:sldId id="729" r:id="rId26"/>
    <p:sldId id="730" r:id="rId27"/>
    <p:sldId id="731" r:id="rId28"/>
    <p:sldId id="732" r:id="rId29"/>
    <p:sldId id="733" r:id="rId30"/>
    <p:sldId id="734" r:id="rId31"/>
    <p:sldId id="735" r:id="rId32"/>
    <p:sldId id="736" r:id="rId33"/>
    <p:sldId id="737" r:id="rId34"/>
    <p:sldId id="738" r:id="rId35"/>
    <p:sldId id="739" r:id="rId36"/>
    <p:sldId id="750" r:id="rId37"/>
    <p:sldId id="749" r:id="rId38"/>
    <p:sldId id="763" r:id="rId39"/>
    <p:sldId id="601" r:id="rId40"/>
    <p:sldId id="599" r:id="rId41"/>
    <p:sldId id="600" r:id="rId42"/>
    <p:sldId id="602" r:id="rId43"/>
    <p:sldId id="605" r:id="rId44"/>
    <p:sldId id="607" r:id="rId45"/>
    <p:sldId id="608" r:id="rId46"/>
    <p:sldId id="652" r:id="rId47"/>
    <p:sldId id="635" r:id="rId48"/>
    <p:sldId id="609" r:id="rId49"/>
    <p:sldId id="636" r:id="rId50"/>
    <p:sldId id="655" r:id="rId51"/>
    <p:sldId id="653" r:id="rId52"/>
    <p:sldId id="654" r:id="rId53"/>
    <p:sldId id="659" r:id="rId54"/>
    <p:sldId id="623" r:id="rId55"/>
    <p:sldId id="624" r:id="rId56"/>
    <p:sldId id="625" r:id="rId57"/>
    <p:sldId id="626" r:id="rId58"/>
    <p:sldId id="627" r:id="rId59"/>
    <p:sldId id="628" r:id="rId60"/>
    <p:sldId id="699" r:id="rId61"/>
    <p:sldId id="700" r:id="rId62"/>
    <p:sldId id="662" r:id="rId63"/>
    <p:sldId id="764" r:id="rId64"/>
    <p:sldId id="751" r:id="rId65"/>
    <p:sldId id="765" r:id="rId66"/>
    <p:sldId id="746" r:id="rId67"/>
    <p:sldId id="745" r:id="rId68"/>
    <p:sldId id="766" r:id="rId69"/>
    <p:sldId id="744" r:id="rId70"/>
    <p:sldId id="741" r:id="rId71"/>
    <p:sldId id="748" r:id="rId72"/>
    <p:sldId id="747" r:id="rId73"/>
    <p:sldId id="767" r:id="rId74"/>
    <p:sldId id="757" r:id="rId75"/>
    <p:sldId id="758" r:id="rId76"/>
    <p:sldId id="759" r:id="rId77"/>
    <p:sldId id="760" r:id="rId78"/>
    <p:sldId id="768" r:id="rId79"/>
    <p:sldId id="594" r:id="rId80"/>
    <p:sldId id="595" r:id="rId81"/>
    <p:sldId id="596" r:id="rId82"/>
    <p:sldId id="692" r:id="rId83"/>
    <p:sldId id="693" r:id="rId84"/>
    <p:sldId id="694" r:id="rId85"/>
    <p:sldId id="695" r:id="rId86"/>
    <p:sldId id="696" r:id="rId87"/>
    <p:sldId id="697" r:id="rId88"/>
    <p:sldId id="69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122DCA-2BFF-4C07-B312-A819CFDB2B57}">
          <p14:sldIdLst>
            <p14:sldId id="256"/>
            <p14:sldId id="588"/>
            <p14:sldId id="589"/>
            <p14:sldId id="590"/>
            <p14:sldId id="592"/>
            <p14:sldId id="632"/>
            <p14:sldId id="752"/>
            <p14:sldId id="754"/>
            <p14:sldId id="761"/>
            <p14:sldId id="631"/>
            <p14:sldId id="762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50"/>
            <p14:sldId id="749"/>
            <p14:sldId id="763"/>
            <p14:sldId id="601"/>
            <p14:sldId id="599"/>
            <p14:sldId id="600"/>
            <p14:sldId id="602"/>
            <p14:sldId id="605"/>
            <p14:sldId id="607"/>
            <p14:sldId id="608"/>
            <p14:sldId id="652"/>
            <p14:sldId id="635"/>
            <p14:sldId id="609"/>
            <p14:sldId id="636"/>
            <p14:sldId id="655"/>
            <p14:sldId id="653"/>
            <p14:sldId id="654"/>
            <p14:sldId id="659"/>
            <p14:sldId id="623"/>
            <p14:sldId id="624"/>
            <p14:sldId id="625"/>
            <p14:sldId id="626"/>
            <p14:sldId id="627"/>
            <p14:sldId id="628"/>
            <p14:sldId id="699"/>
            <p14:sldId id="700"/>
            <p14:sldId id="662"/>
            <p14:sldId id="764"/>
            <p14:sldId id="751"/>
            <p14:sldId id="765"/>
            <p14:sldId id="746"/>
            <p14:sldId id="745"/>
            <p14:sldId id="766"/>
            <p14:sldId id="744"/>
            <p14:sldId id="741"/>
            <p14:sldId id="748"/>
            <p14:sldId id="747"/>
            <p14:sldId id="767"/>
            <p14:sldId id="757"/>
            <p14:sldId id="758"/>
            <p14:sldId id="759"/>
            <p14:sldId id="760"/>
            <p14:sldId id="768"/>
            <p14:sldId id="594"/>
            <p14:sldId id="595"/>
            <p14:sldId id="596"/>
          </p14:sldIdLst>
        </p14:section>
        <p14:section name="pca harris" id="{F547E2AB-1EAF-48C1-A225-C45EF0322603}">
          <p14:sldIdLst>
            <p14:sldId id="692"/>
            <p14:sldId id="693"/>
            <p14:sldId id="694"/>
            <p14:sldId id="695"/>
            <p14:sldId id="696"/>
            <p14:sldId id="697"/>
            <p14:sldId id="69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870" y="-576"/>
      </p:cViewPr>
      <p:guideLst>
        <p:guide orient="horz" pos="216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\\</a:t>
            </a:r>
          </a:p>
          <a:p>
            <a:r>
              <a:rPr lang="en-US" dirty="0" smtClean="0"/>
              <a:t>{\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 err="1" smtClean="0"/>
              <a:t>LoG</a:t>
            </a:r>
            <a:r>
              <a:rPr lang="en-US" dirty="0" smtClean="0"/>
              <a:t>}(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\Delta_{(</a:t>
            </a:r>
            <a:r>
              <a:rPr lang="en-US" dirty="0" err="1" smtClean="0"/>
              <a:t>x,y</a:t>
            </a:r>
            <a:r>
              <a:rPr lang="en-US" dirty="0" smtClean="0"/>
              <a:t>)}G(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\\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x^2} + 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y^2}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{1}{\pi\sigma^4} \left(\</a:t>
            </a:r>
            <a:r>
              <a:rPr lang="en-US" dirty="0" err="1" smtClean="0"/>
              <a:t>frac</a:t>
            </a:r>
            <a:r>
              <a:rPr lang="en-US" dirty="0" smtClean="0"/>
              <a:t>{x^2+y^2}{2\sigma^2}-1\right){\</a:t>
            </a:r>
            <a:r>
              <a:rPr lang="en-US" dirty="0" err="1" smtClean="0"/>
              <a:t>rm</a:t>
            </a:r>
            <a:r>
              <a:rPr lang="en-US" dirty="0" smtClean="0"/>
              <a:t> e}^{-\</a:t>
            </a:r>
            <a:r>
              <a:rPr lang="en-US" dirty="0" err="1" smtClean="0"/>
              <a:t>frac</a:t>
            </a:r>
            <a:r>
              <a:rPr lang="en-US" dirty="0" smtClean="0"/>
              <a:t>{x^2+y^2}{2\sigma^2}}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x^{T}\left(e_{1} e_{2}\right)\left(\begin{array}{cc}{\lambda_{1}} \\ {} &amp; {\lambda_{2}}\end{array}\right)\left(\begin{array}{c}{e_{1}^{T}} \\ {e_{2}^{T}}\end{array}\right) x=1</a:t>
            </a:r>
          </a:p>
          <a:p>
            <a:endParaRPr lang="en-US" dirty="0"/>
          </a:p>
          <a:p>
            <a:r>
              <a:rPr lang="en-US" dirty="0"/>
              <a:t>\\</a:t>
            </a:r>
          </a:p>
          <a:p>
            <a:r>
              <a:rPr lang="en-US" dirty="0"/>
              <a:t> \lambda_{1} x^{T} e_{1} e_{1}^{T} x+\lambda_{2} x^{T} e_{2} e_{2}^{T} x =1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\frac{\left(e_{1}^{T} x\right)^{2}}{\left(\frac{1}{\sqrt{\lambda_{1}}}\right)^{2}}+\frac{\left(e_{2}^{T} x\right)^{2}}{\left(\frac{1}{\sqrt{\lambda_{2}}}\right)^{2}}=1</a:t>
            </a:r>
          </a:p>
          <a:p>
            <a:endParaRPr lang="en-US" dirty="0"/>
          </a:p>
          <a:p>
            <a:r>
              <a:rPr lang="en-US" dirty="0"/>
              <a:t>=============================================</a:t>
            </a:r>
          </a:p>
          <a:p>
            <a:endParaRPr lang="en-US" dirty="0"/>
          </a:p>
          <a:p>
            <a:r>
              <a:rPr lang="en-US" dirty="0"/>
              <a:t>\frac{(x \cos (\theta)+y \sin (\theta))^{2}}{a^2}+\frac{(x \sin (\theta)-y \cos (\theta))^2}{b^{2}}=1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7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65837" cy="34131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3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\begin{align}</a:t>
            </a:r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}(X,Y) &amp;= \</a:t>
            </a:r>
            <a:r>
              <a:rPr lang="en-US" dirty="0" err="1"/>
              <a:t>operatorname</a:t>
            </a:r>
            <a:r>
              <a:rPr lang="en-US" dirty="0"/>
              <a:t>{E}\left[(X - \</a:t>
            </a:r>
            <a:r>
              <a:rPr lang="en-US" dirty="0" err="1"/>
              <a:t>operatorname</a:t>
            </a:r>
            <a:r>
              <a:rPr lang="en-US" dirty="0"/>
              <a:t>{E}[X])(Y - \</a:t>
            </a:r>
            <a:r>
              <a:rPr lang="en-US" dirty="0" err="1"/>
              <a:t>operatorname</a:t>
            </a:r>
            <a:r>
              <a:rPr lang="en-US" dirty="0"/>
              <a:t>{E}[Y])\right]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 -X\</a:t>
            </a:r>
            <a:r>
              <a:rPr lang="en-US" dirty="0" err="1"/>
              <a:t>operatorname</a:t>
            </a:r>
            <a:r>
              <a:rPr lang="en-US" dirty="0"/>
              <a:t>{E}[Y] -Y\</a:t>
            </a:r>
            <a:r>
              <a:rPr lang="en-US" dirty="0" err="1"/>
              <a:t>operatorname</a:t>
            </a:r>
            <a:r>
              <a:rPr lang="en-US" dirty="0"/>
              <a:t>{E}[X]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- 2\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 \</a:t>
            </a:r>
            <a:r>
              <a:rPr lang="en-US" dirty="0" err="1"/>
              <a:t>nonumber</a:t>
            </a:r>
            <a:endParaRPr lang="en-US" dirty="0"/>
          </a:p>
          <a:p>
            <a:r>
              <a:rPr lang="en-US" dirty="0"/>
              <a:t>\end{align}</a:t>
            </a:r>
          </a:p>
          <a:p>
            <a:endParaRPr lang="en-US" dirty="0"/>
          </a:p>
          <a:p>
            <a:r>
              <a:rPr lang="en-US" dirty="0"/>
              <a:t>=================================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{K}_{\</a:t>
            </a:r>
            <a:r>
              <a:rPr lang="en-US" dirty="0" err="1"/>
              <a:t>mathbf</a:t>
            </a:r>
            <a:r>
              <a:rPr lang="en-US" dirty="0"/>
              <a:t>{X}\</a:t>
            </a:r>
            <a:r>
              <a:rPr lang="en-US" dirty="0" err="1"/>
              <a:t>mathbf</a:t>
            </a:r>
            <a:r>
              <a:rPr lang="en-US" dirty="0"/>
              <a:t>{X}} = 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}[\</a:t>
            </a:r>
            <a:r>
              <a:rPr lang="en-US" dirty="0" err="1"/>
              <a:t>mathbf</a:t>
            </a:r>
            <a:r>
              <a:rPr lang="en-US" dirty="0"/>
              <a:t>{X},\</a:t>
            </a:r>
            <a:r>
              <a:rPr lang="en-US" dirty="0" err="1"/>
              <a:t>mathbf</a:t>
            </a:r>
            <a:r>
              <a:rPr lang="en-US" dirty="0"/>
              <a:t>{Y}] = \</a:t>
            </a:r>
            <a:r>
              <a:rPr lang="en-US" dirty="0" err="1"/>
              <a:t>operatorname</a:t>
            </a:r>
            <a:r>
              <a:rPr lang="en-US" dirty="0"/>
              <a:t>{E}[(\</a:t>
            </a:r>
            <a:r>
              <a:rPr lang="en-US" dirty="0" err="1"/>
              <a:t>mathbf</a:t>
            </a:r>
            <a:r>
              <a:rPr lang="en-US" dirty="0"/>
              <a:t>{X}-\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})(\</a:t>
            </a:r>
            <a:r>
              <a:rPr lang="en-US" dirty="0" err="1"/>
              <a:t>mathbf</a:t>
            </a:r>
            <a:r>
              <a:rPr lang="en-US" dirty="0"/>
              <a:t>{Y}-\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})^{\</a:t>
            </a:r>
            <a:r>
              <a:rPr lang="en-US" dirty="0" err="1"/>
              <a:t>rm</a:t>
            </a:r>
            <a:r>
              <a:rPr lang="en-US" dirty="0"/>
              <a:t> T}]= \</a:t>
            </a:r>
            <a:r>
              <a:rPr lang="en-US" dirty="0" err="1"/>
              <a:t>operatorname</a:t>
            </a:r>
            <a:r>
              <a:rPr lang="en-US" dirty="0"/>
              <a:t>{E}[\</a:t>
            </a:r>
            <a:r>
              <a:rPr lang="en-US" dirty="0" err="1"/>
              <a:t>mathbf</a:t>
            </a:r>
            <a:r>
              <a:rPr lang="en-US" dirty="0"/>
              <a:t>{X} \</a:t>
            </a:r>
            <a:r>
              <a:rPr lang="en-US" dirty="0" err="1"/>
              <a:t>mathbf</a:t>
            </a:r>
            <a:r>
              <a:rPr lang="en-US" dirty="0"/>
              <a:t>{Y}^T] - 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}^T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5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\\</a:t>
            </a:r>
          </a:p>
          <a:p>
            <a:r>
              <a:rPr lang="en-US" dirty="0" smtClean="0"/>
              <a:t>{\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 err="1" smtClean="0"/>
              <a:t>LoG</a:t>
            </a:r>
            <a:r>
              <a:rPr lang="en-US" dirty="0" smtClean="0"/>
              <a:t>}(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\Delta_{(</a:t>
            </a:r>
            <a:r>
              <a:rPr lang="en-US" dirty="0" err="1" smtClean="0"/>
              <a:t>x,y</a:t>
            </a:r>
            <a:r>
              <a:rPr lang="en-US" dirty="0" smtClean="0"/>
              <a:t>)}G(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\\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x^2} + 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y^2}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{1}{\pi\sigma^4} \left(\</a:t>
            </a:r>
            <a:r>
              <a:rPr lang="en-US" dirty="0" err="1" smtClean="0"/>
              <a:t>frac</a:t>
            </a:r>
            <a:r>
              <a:rPr lang="en-US" dirty="0" smtClean="0"/>
              <a:t>{x^2+y^2}{2\sigma^2}-1\right){\</a:t>
            </a:r>
            <a:r>
              <a:rPr lang="en-US" dirty="0" err="1" smtClean="0"/>
              <a:t>rm</a:t>
            </a:r>
            <a:r>
              <a:rPr lang="en-US" dirty="0" smtClean="0"/>
              <a:t> e}^{-\</a:t>
            </a:r>
            <a:r>
              <a:rPr lang="en-US" dirty="0" err="1" smtClean="0"/>
              <a:t>frac</a:t>
            </a:r>
            <a:r>
              <a:rPr lang="en-US" dirty="0" smtClean="0"/>
              <a:t>{x^2+y^2}{2\sigma^2}}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\\</a:t>
            </a:r>
          </a:p>
          <a:p>
            <a:r>
              <a:rPr lang="en-US" dirty="0" smtClean="0"/>
              <a:t>{\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 err="1" smtClean="0"/>
              <a:t>normLoG</a:t>
            </a:r>
            <a:r>
              <a:rPr lang="en-US" dirty="0" smtClean="0"/>
              <a:t>}(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\sigma^2\Delta_{(</a:t>
            </a:r>
            <a:r>
              <a:rPr lang="en-US" dirty="0" err="1" smtClean="0"/>
              <a:t>x,y</a:t>
            </a:r>
            <a:r>
              <a:rPr lang="en-US" dirty="0" smtClean="0"/>
              <a:t>)}G(</a:t>
            </a:r>
            <a:r>
              <a:rPr lang="en-US" dirty="0" err="1" smtClean="0"/>
              <a:t>x,y</a:t>
            </a:r>
            <a:r>
              <a:rPr lang="en-US" dirty="0" smtClean="0"/>
              <a:t>;\sigma)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\sigma^2\left (  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x^2} + \</a:t>
            </a:r>
            <a:r>
              <a:rPr lang="en-US" dirty="0" err="1" smtClean="0"/>
              <a:t>frac</a:t>
            </a:r>
            <a:r>
              <a:rPr lang="en-US" dirty="0" smtClean="0"/>
              <a:t>{\partial^2 G(</a:t>
            </a:r>
            <a:r>
              <a:rPr lang="en-US" dirty="0" err="1" smtClean="0"/>
              <a:t>x,y</a:t>
            </a:r>
            <a:r>
              <a:rPr lang="en-US" dirty="0" smtClean="0"/>
              <a:t>;\sigma)}{\partial y^2}</a:t>
            </a:r>
          </a:p>
          <a:p>
            <a:r>
              <a:rPr lang="en-US" dirty="0" smtClean="0"/>
              <a:t>\right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Av = \lambda v </a:t>
            </a:r>
          </a:p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AQ=Q\Lambda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Q^{-1}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{\text{A is real symmetric matrix}}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Q^{T}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A=\left(\begin{array}{</a:t>
            </a:r>
            <a:r>
              <a:rPr lang="en-US" dirty="0" err="1"/>
              <a:t>ll</a:t>
            </a:r>
            <a:r>
              <a:rPr lang="en-US" dirty="0"/>
              <a:t>}{e_{1}} &amp; {e_{2}}\end{array}\right)\left(\begin{array}{cc}{\lambda_{1}} &amp; {0} \\ {0} &amp; {\lambda_{2}}\end{array}\right)\left(\begin{array}{c}{e_{1}^{T}} \\ {e_{2}^{T}}\end{array}\right)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513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m.mcgill.ca/~langer/558/2009/lecture1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sift-scale-invariant-feature-transform-c7233dc60f37" TargetMode="Externa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5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6.png"/><Relationship Id="rId5" Type="http://schemas.openxmlformats.org/officeDocument/2006/relationships/image" Target="../media/image180.png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87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50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jpe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papers/ijcv04.pdf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5.gif"/><Relationship Id="rId4" Type="http://schemas.openxmlformats.org/officeDocument/2006/relationships/image" Target="../media/image124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http://www.athoughtabroad.com/images/19.png">
            <a:extLst>
              <a:ext uri="{FF2B5EF4-FFF2-40B4-BE49-F238E27FC236}">
                <a16:creationId xmlns="" xmlns:a16="http://schemas.microsoft.com/office/drawing/2014/main" id="{B81C0895-495C-4C3E-9EB1-6D8FCE5C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166531" y="1316293"/>
            <a:ext cx="11389408" cy="36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local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Locality: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features are local, so robust to occlusion and clutter =&gt; </a:t>
            </a:r>
            <a:r>
              <a:rPr lang="en-US" dirty="0" smtClean="0"/>
              <a:t>invariance to 3D </a:t>
            </a:r>
            <a:r>
              <a:rPr lang="en-US" dirty="0"/>
              <a:t>change of </a:t>
            </a:r>
            <a:r>
              <a:rPr lang="en-US" dirty="0" smtClean="0"/>
              <a:t>viewpoint.</a:t>
            </a:r>
            <a:endParaRPr lang="en-US" dirty="0"/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Quantity: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hundreds or thousands in a single image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Distinctiveness: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can differentiate a large database of objects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Efficiency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real-time performance </a:t>
            </a:r>
            <a:r>
              <a:rPr lang="en-US" dirty="0" smtClean="0"/>
              <a:t>achievable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b="1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template matching- we are convolving a signal with a template of a </a:t>
            </a:r>
            <a:r>
              <a:rPr lang="en-US" dirty="0" err="1" smtClean="0"/>
              <a:t>LoG</a:t>
            </a:r>
            <a:r>
              <a:rPr lang="en-US" dirty="0" smtClean="0"/>
              <a:t> (</a:t>
            </a:r>
            <a:r>
              <a:rPr lang="en-US" dirty="0" err="1" smtClean="0"/>
              <a:t>Laplacian</a:t>
            </a:r>
            <a:r>
              <a:rPr lang="en-US" dirty="0" smtClean="0"/>
              <a:t> of Gaussian) to get the highest response when the template matches the signal.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3244712"/>
            <a:ext cx="8658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5" y="2110687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3998"/>
            <a:ext cx="11277600" cy="5257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581400"/>
            <a:ext cx="481019" cy="36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6" name="Picture 2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1"/>
            <a:ext cx="4775200" cy="2590940"/>
          </a:xfrm>
          <a:prstGeom prst="rect">
            <a:avLst/>
          </a:prstGeom>
          <a:noFill/>
        </p:spPr>
      </p:pic>
      <p:pic>
        <p:nvPicPr>
          <p:cNvPr id="226307" name="Picture 3" descr="C:\snavely\work\teaching\09Fa-CS6610\lectures\lec03\b_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438400"/>
            <a:ext cx="4775200" cy="259094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097439" y="3333374"/>
            <a:ext cx="998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3715" y="340722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Times New Roman" pitchFamily="18" charset="0"/>
              </a:rPr>
              <a:t>=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8766627" y="4880428"/>
            <a:ext cx="522516" cy="232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36001" y="5203372"/>
            <a:ext cx="11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45601" y="17526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8293100" y="1892300"/>
            <a:ext cx="1295400" cy="1625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9644744" y="2514600"/>
            <a:ext cx="12192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Highest response occurs  when the signal is exactly the width of the positive part of the </a:t>
                </a:r>
                <a:r>
                  <a:rPr lang="en-US" dirty="0" err="1" smtClean="0"/>
                  <a:t>LoG</a:t>
                </a:r>
                <a:r>
                  <a:rPr lang="en-US" dirty="0" smtClean="0"/>
                  <a:t> =&gt;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3" y="918004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3" y="4152735"/>
            <a:ext cx="54292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72657" y="4587907"/>
            <a:ext cx="25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027089" y="4788475"/>
            <a:ext cx="296583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754" y="2378482"/>
            <a:ext cx="10986493" cy="21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1545337" y="5022104"/>
            <a:ext cx="8238127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 smtClean="0">
                <a:solidFill>
                  <a:srgbClr val="000000"/>
                </a:solidFill>
                <a:latin typeface="Helvetica Light"/>
                <a:sym typeface="Helvetica Light"/>
              </a:rPr>
              <a:t>Highest</a:t>
            </a:r>
            <a:r>
              <a:rPr lang="en-US" sz="3000" kern="0" dirty="0" smtClean="0">
                <a:solidFill>
                  <a:srgbClr val="000000"/>
                </a:solidFill>
                <a:latin typeface="Helvetica Light"/>
                <a:sym typeface="Helvetica Light"/>
              </a:rPr>
              <a:t> absolute </a:t>
            </a:r>
            <a:r>
              <a:rPr sz="3000" kern="0" dirty="0" smtClean="0">
                <a:solidFill>
                  <a:srgbClr val="000000"/>
                </a:solidFill>
                <a:latin typeface="Helvetica Light"/>
                <a:sym typeface="Helvetica Light"/>
              </a:rPr>
              <a:t>response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when the signal has the same </a:t>
            </a:r>
            <a:r>
              <a:rPr sz="3000" b="1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>
            <a:extLst/>
          </a:blip>
          <a:srcRect l="75103" t="58872"/>
          <a:stretch>
            <a:fillRect/>
          </a:stretch>
        </p:blipFill>
        <p:spPr>
          <a:xfrm>
            <a:off x="4093703" y="930851"/>
            <a:ext cx="4004494" cy="126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225915" y="651662"/>
            <a:ext cx="17401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Laplacian</a:t>
            </a:r>
            <a:r>
              <a:rPr sz="2000" kern="0" dirty="0">
                <a:solidFill>
                  <a:srgbClr val="000000"/>
                </a:solidFill>
                <a:latin typeface="Helvetica Light"/>
                <a:sym typeface="Helvetica Light"/>
              </a:rPr>
              <a:t> filter</a:t>
            </a:r>
          </a:p>
        </p:txBody>
      </p:sp>
      <p:cxnSp>
        <p:nvCxnSpPr>
          <p:cNvPr id="3" name="Curved Connector 2"/>
          <p:cNvCxnSpPr>
            <a:stCxn id="234" idx="3"/>
          </p:cNvCxnSpPr>
          <p:nvPr/>
        </p:nvCxnSpPr>
        <p:spPr>
          <a:xfrm flipV="1">
            <a:off x="9783464" y="4614691"/>
            <a:ext cx="582741" cy="91201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Blob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51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</a:t>
            </a:r>
            <a:r>
              <a:rPr lang="en-US" dirty="0" smtClean="0"/>
              <a:t>detection- normalized </a:t>
            </a:r>
            <a:r>
              <a:rPr lang="en-US" dirty="0" err="1" smtClean="0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want to find the characteristic scale of the blob by convolving it with </a:t>
            </a:r>
            <a:r>
              <a:rPr lang="en-US" dirty="0" err="1" smtClean="0"/>
              <a:t>LoGs</a:t>
            </a:r>
            <a:r>
              <a:rPr lang="en-US" dirty="0" smtClean="0"/>
              <a:t> at </a:t>
            </a:r>
            <a:r>
              <a:rPr lang="en-US" dirty="0"/>
              <a:t>several </a:t>
            </a:r>
            <a:r>
              <a:rPr lang="en-US" dirty="0" smtClean="0"/>
              <a:t>scales and </a:t>
            </a:r>
            <a:r>
              <a:rPr lang="en-US" dirty="0"/>
              <a:t>looking for the maximum </a:t>
            </a:r>
            <a:r>
              <a:rPr lang="en-US" dirty="0" smtClean="0"/>
              <a:t>response.</a:t>
            </a:r>
          </a:p>
          <a:p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 err="1" smtClean="0"/>
              <a:t>LoG</a:t>
            </a:r>
            <a:r>
              <a:rPr lang="en-US" dirty="0" smtClean="0"/>
              <a:t> response </a:t>
            </a:r>
            <a:r>
              <a:rPr lang="en-US" dirty="0"/>
              <a:t>decays as scale </a:t>
            </a:r>
            <a:r>
              <a:rPr lang="en-US" dirty="0" smtClean="0"/>
              <a:t>increases.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3625546"/>
            <a:ext cx="89820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65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that the maximum of the </a:t>
            </a:r>
            <a:r>
              <a:rPr lang="en-US" dirty="0" err="1" smtClean="0"/>
              <a:t>LoG</a:t>
            </a:r>
            <a:r>
              <a:rPr lang="en-US" dirty="0" smtClean="0"/>
              <a:t> will be always at the same value, so we are using the scale normalized </a:t>
            </a:r>
            <a:r>
              <a:rPr lang="en-US" dirty="0" err="1" smtClean="0"/>
              <a:t>LoG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Full derivation is available here: </a:t>
            </a:r>
            <a:r>
              <a:rPr lang="en-US" dirty="0">
                <a:hlinkClick r:id="rId3"/>
              </a:rPr>
              <a:t>http://www.cim.mcgill.ca/~langer/558/2009/lecture11.pdf</a:t>
            </a:r>
            <a:endParaRPr lang="en-US" dirty="0"/>
          </a:p>
        </p:txBody>
      </p:sp>
      <p:pic>
        <p:nvPicPr>
          <p:cNvPr id="8194" name="Picture 2" descr="https://latex.codecogs.com/gif.latex?%5Cdpi%7B300%7D%20%5C%5C%20%7B%5Crm%20normLoG%7D%28x%2Cy%3B%5Csigma%29%20%3D%20%5Csigma%5E2%5CDelta_%7B%28x%2Cy%29%7DG%28x%2Cy%3B%5Csigma%29%20%3D%20%5Csigma%5E2%5Cleft%20%28%20%5Cfrac%7B%5Cpartial%5E2%20G%28x%2Cy%3B%5Csigma%29%7D%7B%5Cpartial%20x%5E2%7D%20&amp;plus;%20%5Cfrac%7B%5Cpartial%5E2%20G%28x%2Cy%3B%5Csigma%29%7D%7B%5Cpartial%20y%5E2%7D%20%5Cright%20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0" y="2176205"/>
            <a:ext cx="11099138" cy="85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49" y="858742"/>
            <a:ext cx="8629502" cy="551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715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example of max responses: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26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://towardsdatascience.com/sift-scale-invariant-feature-transform-c7233dc60f37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839" y="121597"/>
            <a:ext cx="12213677" cy="6614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160348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54" y="125425"/>
            <a:ext cx="12209108" cy="660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566915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Full size"/>
          <p:cNvSpPr txBox="1"/>
          <p:nvPr/>
        </p:nvSpPr>
        <p:spPr>
          <a:xfrm>
            <a:off x="2872045" y="2655171"/>
            <a:ext cx="149491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303" name="3/4 size"/>
          <p:cNvSpPr txBox="1"/>
          <p:nvPr/>
        </p:nvSpPr>
        <p:spPr>
          <a:xfrm>
            <a:off x="9022431" y="2655171"/>
            <a:ext cx="140995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</a:t>
            </a:r>
          </a:p>
        </p:txBody>
      </p:sp>
      <p:sp>
        <p:nvSpPr>
          <p:cNvPr id="304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05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Normalized </a:t>
            </a:r>
            <a:r>
              <a:rPr lang="en-US" dirty="0" err="1" smtClean="0"/>
              <a:t>LoG</a:t>
            </a:r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/>
              <a:t>responses of the same features at different scales are the same!</a:t>
            </a:r>
          </a:p>
        </p:txBody>
      </p:sp>
    </p:spTree>
    <p:extLst>
      <p:ext uri="{BB962C8B-B14F-4D97-AF65-F5344CB8AC3E}">
        <p14:creationId xmlns:p14="http://schemas.microsoft.com/office/powerpoint/2010/main" val="5145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unflower_log_squared1.jpg" descr="sunflower_log_squared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1807" y="395883"/>
            <a:ext cx="4762501" cy="2678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un2_squared1.jpg" descr="sun2_squared1.jpg"/>
          <p:cNvPicPr>
            <a:picLocks/>
          </p:cNvPicPr>
          <p:nvPr/>
        </p:nvPicPr>
        <p:blipFill>
          <a:blip r:embed="rId4">
            <a:alphaModFix amt="59672"/>
            <a:extLst/>
          </a:blip>
          <a:srcRect l="13043" t="14354" r="9550" b="17853"/>
          <a:stretch>
            <a:fillRect/>
          </a:stretch>
        </p:blipFill>
        <p:spPr>
          <a:xfrm>
            <a:off x="7143564" y="3272507"/>
            <a:ext cx="4763035" cy="2372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unflower_out_squared1.jpg" descr="sunflower_out_squared1.jpg"/>
          <p:cNvPicPr>
            <a:picLocks/>
          </p:cNvPicPr>
          <p:nvPr/>
        </p:nvPicPr>
        <p:blipFill>
          <a:blip r:embed="rId5">
            <a:alphaModFix amt="59672"/>
            <a:extLst/>
          </a:blip>
          <a:srcRect l="14022" t="15083" r="10485" b="18614"/>
          <a:stretch>
            <a:fillRect/>
          </a:stretch>
        </p:blipFill>
        <p:spPr>
          <a:xfrm>
            <a:off x="285750" y="3276274"/>
            <a:ext cx="6667500" cy="332985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14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02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unflower_out_squared2.jpg" descr="sunflower_out_squared2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95" t="15631" r="10573" b="18927"/>
          <a:stretch>
            <a:fillRect/>
          </a:stretch>
        </p:blipFill>
        <p:spPr>
          <a:xfrm>
            <a:off x="423602" y="3381617"/>
            <a:ext cx="6391891" cy="311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unflower_log_squared2.jpg" descr="sunflower_log_squared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95917"/>
            <a:ext cx="4762500" cy="267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un2_squared2.jpg" descr="sun2_squared2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096" t="14936" r="9674" b="18350"/>
          <a:stretch>
            <a:fillRect/>
          </a:stretch>
        </p:blipFill>
        <p:spPr>
          <a:xfrm>
            <a:off x="7290346" y="3373194"/>
            <a:ext cx="4469383" cy="217170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22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7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unflower_log_squared3.jpg" descr="sunflower_log_squared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un.jpg" descr="su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un.jpg" descr="su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unflower_out_squared3.jpg" descr="sunflower_out_squared3.jpg"/>
          <p:cNvPicPr>
            <a:picLocks noChangeAspect="1"/>
          </p:cNvPicPr>
          <p:nvPr/>
        </p:nvPicPr>
        <p:blipFill>
          <a:blip r:embed="rId4">
            <a:alphaModFix amt="60000"/>
            <a:extLst/>
          </a:blip>
          <a:srcRect l="13992" t="15896" r="10518" b="19320"/>
          <a:stretch>
            <a:fillRect/>
          </a:stretch>
        </p:blipFill>
        <p:spPr>
          <a:xfrm>
            <a:off x="474808" y="3423167"/>
            <a:ext cx="6289322" cy="3036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un2_squared3.jpg" descr="sun2_squared3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21" t="15286" r="9568" b="18764"/>
          <a:stretch>
            <a:fillRect/>
          </a:stretch>
        </p:blipFill>
        <p:spPr>
          <a:xfrm>
            <a:off x="7316577" y="3399337"/>
            <a:ext cx="4416837" cy="211936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0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1" name="peak!"/>
          <p:cNvSpPr txBox="1"/>
          <p:nvPr/>
        </p:nvSpPr>
        <p:spPr>
          <a:xfrm>
            <a:off x="10307921" y="4083804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7059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unflower_out_squared4.jpg" descr="sunflower_out_squared4.jpg"/>
          <p:cNvPicPr>
            <a:picLocks noChangeAspect="1"/>
          </p:cNvPicPr>
          <p:nvPr/>
        </p:nvPicPr>
        <p:blipFill>
          <a:blip r:embed="rId3">
            <a:alphaModFix amt="61027"/>
            <a:extLst/>
          </a:blip>
          <a:srcRect l="14057" t="16594" r="10528" b="20053"/>
          <a:stretch>
            <a:fillRect/>
          </a:stretch>
        </p:blipFill>
        <p:spPr>
          <a:xfrm>
            <a:off x="622473" y="3524910"/>
            <a:ext cx="5994126" cy="2832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unflower_log_squared4.jpg" descr="sunflower_log_squared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un2_squared4.jpg" descr="sun2_squared4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01" t="16349" r="9502" b="19911"/>
          <a:stretch>
            <a:fillRect/>
          </a:stretch>
        </p:blipFill>
        <p:spPr>
          <a:xfrm>
            <a:off x="7433946" y="3490447"/>
            <a:ext cx="4181998" cy="193726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9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0" name="peak!"/>
          <p:cNvSpPr txBox="1"/>
          <p:nvPr/>
        </p:nvSpPr>
        <p:spPr>
          <a:xfrm>
            <a:off x="4848371" y="4667475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21868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unflower_out_squared5.jpg" descr="sunflower_out_squared5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86" t="17866" r="10430" b="21127"/>
          <a:stretch>
            <a:fillRect/>
          </a:stretch>
        </p:blipFill>
        <p:spPr>
          <a:xfrm>
            <a:off x="794263" y="3658399"/>
            <a:ext cx="5650461" cy="2565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unflower_log_squared5.jpg" descr="sunflower_log_squared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90723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un2_squared5.jpg" descr="sun2_squared5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56" t="18521" r="9655" b="21844"/>
          <a:stretch>
            <a:fillRect/>
          </a:stretch>
        </p:blipFill>
        <p:spPr>
          <a:xfrm>
            <a:off x="7620372" y="3631229"/>
            <a:ext cx="3809264" cy="165569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8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5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unflower_out_squared6.jpg" descr="sunflower_out_squared6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47" t="18343" r="10425" b="21822"/>
          <a:stretch>
            <a:fillRect/>
          </a:stretch>
        </p:blipFill>
        <p:spPr>
          <a:xfrm>
            <a:off x="828787" y="3699179"/>
            <a:ext cx="5581584" cy="2484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unflower_log_squared6.jpg" descr="sunflower_log_squared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un2_squared6.jpg" descr="sun2_squared6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64" t="19176" r="9682" b="22451"/>
          <a:stretch>
            <a:fillRect/>
          </a:stretch>
        </p:blipFill>
        <p:spPr>
          <a:xfrm>
            <a:off x="7682504" y="3694157"/>
            <a:ext cx="3639290" cy="154904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56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630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optimal scale</a:t>
            </a:r>
          </a:p>
        </p:txBody>
      </p:sp>
      <p:pic>
        <p:nvPicPr>
          <p:cNvPr id="395" name="Image" descr="Image"/>
          <p:cNvPicPr>
            <a:picLocks/>
          </p:cNvPicPr>
          <p:nvPr/>
        </p:nvPicPr>
        <p:blipFill>
          <a:blip r:embed="rId2">
            <a:extLst/>
          </a:blip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/>
          </p:cNvPicPr>
          <p:nvPr/>
        </p:nvPicPr>
        <p:blipFill>
          <a:blip r:embed="rId3">
            <a:extLst/>
          </a:blip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/>
          </p:cNvPicPr>
          <p:nvPr/>
        </p:nvPicPr>
        <p:blipFill>
          <a:blip r:embed="rId4">
            <a:extLst/>
          </a:blip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02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03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04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05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06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07" name="Image" descr="Image"/>
          <p:cNvPicPr>
            <a:picLocks/>
          </p:cNvPicPr>
          <p:nvPr/>
        </p:nvPicPr>
        <p:blipFill>
          <a:blip r:embed="rId8">
            <a:extLst/>
          </a:blip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/>
          </p:cNvPicPr>
          <p:nvPr/>
        </p:nvPicPr>
        <p:blipFill>
          <a:blip r:embed="rId9">
            <a:extLst/>
          </a:blip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/>
          </p:cNvPicPr>
          <p:nvPr/>
        </p:nvPicPr>
        <p:blipFill>
          <a:blip r:embed="rId10">
            <a:extLst/>
          </a:blip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/>
          </p:cNvPicPr>
          <p:nvPr/>
        </p:nvPicPr>
        <p:blipFill>
          <a:blip r:embed="rId11">
            <a:extLst/>
          </a:blip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/>
          </p:cNvPicPr>
          <p:nvPr/>
        </p:nvPicPr>
        <p:blipFill>
          <a:blip r:embed="rId12">
            <a:extLst/>
          </a:blip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/>
          </p:cNvPicPr>
          <p:nvPr/>
        </p:nvPicPr>
        <p:blipFill>
          <a:blip r:embed="rId13">
            <a:extLst/>
          </a:blip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14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15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16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17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18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19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20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</p:spTree>
    <p:extLst>
      <p:ext uri="{BB962C8B-B14F-4D97-AF65-F5344CB8AC3E}">
        <p14:creationId xmlns:p14="http://schemas.microsoft.com/office/powerpoint/2010/main" val="16657891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and why we need features detection?</a:t>
            </a:r>
            <a:endParaRPr lang="en-US" b="1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0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optimal scale</a:t>
            </a:r>
          </a:p>
        </p:txBody>
      </p:sp>
      <p:pic>
        <p:nvPicPr>
          <p:cNvPr id="423" name="Image" descr="Image"/>
          <p:cNvPicPr>
            <a:picLocks/>
          </p:cNvPicPr>
          <p:nvPr/>
        </p:nvPicPr>
        <p:blipFill>
          <a:blip r:embed="rId2">
            <a:extLst/>
          </a:blip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/>
          </p:cNvPicPr>
          <p:nvPr/>
        </p:nvPicPr>
        <p:blipFill>
          <a:blip r:embed="rId3">
            <a:extLst/>
          </a:blip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/>
          </p:cNvPicPr>
          <p:nvPr/>
        </p:nvPicPr>
        <p:blipFill>
          <a:blip r:embed="rId4">
            <a:extLst/>
          </a:blip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30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31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32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33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34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35" name="Image" descr="Image"/>
          <p:cNvPicPr>
            <a:picLocks/>
          </p:cNvPicPr>
          <p:nvPr/>
        </p:nvPicPr>
        <p:blipFill>
          <a:blip r:embed="rId8">
            <a:extLst/>
          </a:blip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/>
          </p:cNvPicPr>
          <p:nvPr/>
        </p:nvPicPr>
        <p:blipFill>
          <a:blip r:embed="rId9">
            <a:extLst/>
          </a:blip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/>
          </p:cNvPicPr>
          <p:nvPr/>
        </p:nvPicPr>
        <p:blipFill>
          <a:blip r:embed="rId10">
            <a:extLst/>
          </a:blip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/>
          </p:cNvPicPr>
          <p:nvPr/>
        </p:nvPicPr>
        <p:blipFill>
          <a:blip r:embed="rId11">
            <a:extLst/>
          </a:blip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/>
          </p:cNvPicPr>
          <p:nvPr/>
        </p:nvPicPr>
        <p:blipFill>
          <a:blip r:embed="rId12">
            <a:extLst/>
          </a:blip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/>
          </p:cNvPicPr>
          <p:nvPr/>
        </p:nvPicPr>
        <p:blipFill>
          <a:blip r:embed="rId13">
            <a:extLst/>
          </a:blip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42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43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44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45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46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47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48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  <p:sp>
        <p:nvSpPr>
          <p:cNvPr id="449" name="maximum response"/>
          <p:cNvSpPr txBox="1"/>
          <p:nvPr/>
        </p:nvSpPr>
        <p:spPr>
          <a:xfrm>
            <a:off x="4018702" y="4609706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  <p:sp>
        <p:nvSpPr>
          <p:cNvPr id="450" name="maximum response"/>
          <p:cNvSpPr txBox="1"/>
          <p:nvPr/>
        </p:nvSpPr>
        <p:spPr>
          <a:xfrm>
            <a:off x="5974529" y="2232954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</p:spTree>
    <p:extLst>
      <p:ext uri="{BB962C8B-B14F-4D97-AF65-F5344CB8AC3E}">
        <p14:creationId xmlns:p14="http://schemas.microsoft.com/office/powerpoint/2010/main" val="35101545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694" t="9183" r="10081" b="8338"/>
          <a:stretch>
            <a:fillRect/>
          </a:stretch>
        </p:blipFill>
        <p:spPr>
          <a:xfrm>
            <a:off x="5048539" y="471446"/>
            <a:ext cx="2381251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8648" t="8554" r="9502" b="9075"/>
          <a:stretch>
            <a:fillRect/>
          </a:stretch>
        </p:blipFill>
        <p:spPr>
          <a:xfrm>
            <a:off x="5048539" y="2596651"/>
            <a:ext cx="2381251" cy="17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9710" t="10667" r="9677" b="9439"/>
          <a:stretch>
            <a:fillRect/>
          </a:stretch>
        </p:blipFill>
        <p:spPr>
          <a:xfrm>
            <a:off x="5048539" y="4721299"/>
            <a:ext cx="2381251" cy="179018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616724" y="3215574"/>
            <a:ext cx="380163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cross-scale maximum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7985973" y="3155233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239164" y="1726202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239164" y="3931980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476886" y="3464949"/>
            <a:ext cx="1161709" cy="179165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153107" y="1873636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153107" y="399828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153107" y="612293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9.8</a:t>
            </a:r>
          </a:p>
        </p:txBody>
      </p:sp>
    </p:spTree>
    <p:extLst>
      <p:ext uri="{BB962C8B-B14F-4D97-AF65-F5344CB8AC3E}">
        <p14:creationId xmlns:p14="http://schemas.microsoft.com/office/powerpoint/2010/main" val="31294017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seen in class- </a:t>
            </a:r>
            <a:r>
              <a:rPr lang="en-US" dirty="0" smtClean="0"/>
              <a:t>edges: </a:t>
            </a:r>
            <a:r>
              <a:rPr lang="en-US" dirty="0" err="1" smtClean="0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/>
              <a:t>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</a:t>
            </a:r>
            <a:r>
              <a:rPr lang="en-US" dirty="0" smtClean="0"/>
              <a:t>Faster computationally </a:t>
            </a:r>
            <a:r>
              <a:rPr lang="en-US" dirty="0"/>
              <a:t>(explained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dsp.stackexchange.com/a/37675</a:t>
            </a:r>
            <a:r>
              <a:rPr lang="en-US" dirty="0" smtClean="0"/>
              <a:t> 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1"/>
            <a:ext cx="553305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0258"/>
            <a:ext cx="57912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xmlns="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557214"/>
            <a:ext cx="95631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 algorithm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2" y="3690792"/>
            <a:ext cx="7693685" cy="30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99" y="3690792"/>
            <a:ext cx="3177801" cy="291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673117" y="1081379"/>
            <a:ext cx="8953169" cy="158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</a:t>
            </a:r>
            <a:r>
              <a:rPr lang="en-US" sz="2800" dirty="0" err="1">
                <a:solidFill>
                  <a:schemeClr val="tx1"/>
                </a:solidFill>
              </a:rPr>
              <a:t>DoG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images.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Search across different image </a:t>
            </a:r>
            <a:r>
              <a:rPr lang="en-US" sz="2800" dirty="0" smtClean="0">
                <a:solidFill>
                  <a:schemeClr val="tx1"/>
                </a:solidFill>
              </a:rPr>
              <a:t>scales </a:t>
            </a:r>
            <a:r>
              <a:rPr lang="en-US" sz="2800" dirty="0">
                <a:solidFill>
                  <a:schemeClr val="tx1"/>
                </a:solidFill>
              </a:rPr>
              <a:t>the max </a:t>
            </a:r>
            <a:r>
              <a:rPr lang="en-US" sz="2800" dirty="0" smtClean="0">
                <a:solidFill>
                  <a:schemeClr val="tx1"/>
                </a:solidFill>
              </a:rPr>
              <a:t>response.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296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detection: 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Advantages:</a:t>
                </a:r>
              </a:p>
              <a:p>
                <a:pPr lvl="1"/>
                <a:r>
                  <a:rPr lang="en-US" dirty="0" smtClean="0"/>
                  <a:t>Invariant to translation, rotation, scale and </a:t>
                </a:r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intensity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shift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</a:t>
                </a:r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(because we use only the derivatives).</a:t>
                </a:r>
              </a:p>
              <a:p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Disadvantages:</a:t>
                </a:r>
              </a:p>
              <a:p>
                <a:pPr lvl="1"/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Can also find edges and not only corners (why is it bad? Next).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 r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0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xmlns="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Reminder: Gaussian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</a:t>
            </a:r>
            <a:r>
              <a:rPr lang="en-US" dirty="0" err="1" smtClean="0"/>
              <a:t>LoG</a:t>
            </a:r>
            <a:r>
              <a:rPr lang="en-US" dirty="0" smtClean="0"/>
              <a:t> blob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the images is low-passed filter so much, we can decimate the image and not loose data in the process!</a:t>
            </a:r>
          </a:p>
          <a:p>
            <a:r>
              <a:rPr lang="en-US" dirty="0" smtClean="0"/>
              <a:t>We can build a Gaussian pyramid (as taught in image processing recap class) and run the entire algorithm on the different </a:t>
            </a:r>
            <a:r>
              <a:rPr lang="en-US" b="1" dirty="0" smtClean="0"/>
              <a:t>octave scales.</a:t>
            </a:r>
          </a:p>
          <a:p>
            <a:r>
              <a:rPr lang="en-US" b="1" dirty="0" smtClean="0"/>
              <a:t>When using different octave scales we can get features from different image scale.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10" y="3428999"/>
            <a:ext cx="4731768" cy="33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 descr="Image result for hous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72" y="3452561"/>
            <a:ext cx="4937761" cy="329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277675" y="4031306"/>
            <a:ext cx="109331" cy="109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56103" y="4743448"/>
            <a:ext cx="204687" cy="204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39426" y="5098480"/>
            <a:ext cx="442727" cy="442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2766060" y="3962400"/>
            <a:ext cx="2511615" cy="1235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0"/>
          </p:cNvCxnSpPr>
          <p:nvPr/>
        </p:nvCxnSpPr>
        <p:spPr>
          <a:xfrm>
            <a:off x="2766060" y="3962400"/>
            <a:ext cx="1592387" cy="781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2"/>
          </p:cNvCxnSpPr>
          <p:nvPr/>
        </p:nvCxnSpPr>
        <p:spPr>
          <a:xfrm>
            <a:off x="2766060" y="3962400"/>
            <a:ext cx="1473366" cy="13574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9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b="1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10"/>
              <p:cNvSpPr>
                <a:spLocks noChangeArrowheads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Consider shifting the window </a:t>
                </a:r>
                <a:r>
                  <a:rPr lang="en-US" sz="2800" i="1" dirty="0"/>
                  <a:t>W</a:t>
                </a:r>
                <a:r>
                  <a:rPr lang="en-US" sz="2800" b="0" dirty="0"/>
                  <a:t> by (</a:t>
                </a:r>
                <a:r>
                  <a:rPr lang="en-US" sz="2800" b="0" i="1" dirty="0" err="1"/>
                  <a:t>u,v</a:t>
                </a:r>
                <a:r>
                  <a:rPr lang="en-US" sz="2800" b="0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compare each pixel before and after by summing up the squared differences (SSD).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this defines an SSD “error”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𝐸</m:t>
                    </m:r>
                    <m:r>
                      <a:rPr lang="en-US" sz="2400" b="0" i="1" dirty="0" smtClean="0">
                        <a:latin typeface="Cambria Math"/>
                      </a:rPr>
                      <m:t>(</m:t>
                    </m:r>
                    <m:r>
                      <a:rPr lang="en-US" sz="2400" b="0" i="1" dirty="0" err="1">
                        <a:latin typeface="Cambria Math"/>
                      </a:rPr>
                      <m:t>𝑢</m:t>
                    </m:r>
                    <m:r>
                      <a:rPr lang="en-US" sz="2400" b="0" i="1" dirty="0" err="1">
                        <a:latin typeface="Cambria Math"/>
                      </a:rPr>
                      <m:t>,</m:t>
                    </m:r>
                    <m:r>
                      <a:rPr lang="en-US" sz="2400" b="0" i="1" dirty="0" err="1">
                        <a:latin typeface="Cambria Math"/>
                      </a:rPr>
                      <m:t>𝑣</m:t>
                    </m:r>
                    <m:r>
                      <a:rPr lang="en-US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1200" b="0" dirty="0"/>
              </a:p>
              <a:p>
                <a:pPr marL="285750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1" dirty="0"/>
                  <a:t>We are happy if this error is high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81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blipFill>
                <a:blip r:embed="rId4"/>
                <a:stretch>
                  <a:fillRect l="-1333" t="-9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315" y="2599531"/>
            <a:ext cx="6934876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737600" y="2057400"/>
            <a:ext cx="31496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9186334" y="3008313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48801" y="3263900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9189773" y="3004874"/>
            <a:ext cx="255587" cy="262467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9495043" y="2974978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927692" y="3070281"/>
            <a:ext cx="372218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74160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universal or exact definition of what constitutes a feature, and the exact definition often depends on the problem or the type of application. Given that, a feature is defined as an </a:t>
            </a:r>
            <a:r>
              <a:rPr lang="en-US" b="1" dirty="0"/>
              <a:t>"interesting" </a:t>
            </a:r>
            <a:r>
              <a:rPr lang="en-US" dirty="0"/>
              <a:t>part of an image.</a:t>
            </a:r>
          </a:p>
          <a:p>
            <a:pPr lvl="1"/>
            <a:r>
              <a:rPr lang="en-US" dirty="0"/>
              <a:t>[from: </a:t>
            </a:r>
            <a:r>
              <a:rPr lang="en-US" dirty="0" err="1"/>
              <a:t>wikipedia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138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we only consider a small window of pixels. </a:t>
            </a:r>
          </a:p>
          <a:p>
            <a:pPr lvl="0"/>
            <a:r>
              <a:rPr lang="en-US" dirty="0"/>
              <a:t>How does the window change when you shift it?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1200" y="3200400"/>
            <a:ext cx="31496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3200400"/>
            <a:ext cx="31496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31200" y="3200400"/>
            <a:ext cx="31496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8839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73380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3200400"/>
            <a:ext cx="31496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11200" y="3200400"/>
            <a:ext cx="31496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31200" y="3200400"/>
            <a:ext cx="31496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1016000" y="5384800"/>
            <a:ext cx="2743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4572000" y="53848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8331200" y="53594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Suppose we only consider a small window of pixels- </a:t>
            </a:r>
          </a:p>
          <a:p>
            <a:pPr lvl="0"/>
            <a:r>
              <a:rPr lang="en-US" dirty="0"/>
              <a:t>How does the window change when you shift it?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10"/>
              <p:cNvSpPr>
                <a:spLocks noChangeArrowheads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Taylor Series expansion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800" b="0" dirty="0"/>
                  <a:t>: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If the motion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(</m:t>
                    </m:r>
                    <m:r>
                      <a:rPr lang="en-US" sz="2800" b="0" i="1" dirty="0" err="1">
                        <a:latin typeface="Cambria Math"/>
                      </a:rPr>
                      <m:t>𝑢</m:t>
                    </m:r>
                    <m:r>
                      <a:rPr lang="en-US" sz="2800" b="0" i="1" dirty="0" err="1">
                        <a:latin typeface="Cambria Math"/>
                      </a:rPr>
                      <m:t>,</m:t>
                    </m:r>
                    <m:r>
                      <a:rPr lang="en-US" sz="2800" b="0" i="1" dirty="0" err="1">
                        <a:latin typeface="Cambria Math"/>
                      </a:rPr>
                      <m:t>𝑣</m:t>
                    </m:r>
                    <m:r>
                      <a:rPr lang="en-US" sz="28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0" dirty="0"/>
                  <a:t> is small, then first order approximation is good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dirty="0"/>
                  <a:t>Plug it into the SSD error term:</a:t>
                </a:r>
                <a:endParaRPr lang="en-US" sz="2800" b="0" dirty="0"/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</p:txBody>
          </p:sp>
        </mc:Choice>
        <mc:Fallback xmlns="">
          <p:sp>
            <p:nvSpPr>
              <p:cNvPr id="3686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blipFill>
                <a:blip r:embed="rId5"/>
                <a:stretch>
                  <a:fillRect l="-1010" t="-10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32441" y="2357109"/>
            <a:ext cx="4641583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047" y="1281112"/>
            <a:ext cx="698051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677" y="3379400"/>
            <a:ext cx="7141881" cy="66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6506" y="4145973"/>
            <a:ext cx="6101976" cy="6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8226" y="4989291"/>
            <a:ext cx="3634386" cy="6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182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833" y="1171727"/>
            <a:ext cx="2096180" cy="6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33" y="1918921"/>
            <a:ext cx="2412393" cy="6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833" y="2692892"/>
            <a:ext cx="2080880" cy="60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663" y="1171727"/>
            <a:ext cx="5057024" cy="102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96D493C6-FD8D-4994-A2D5-77B5BA5B5BC5}"/>
              </a:ext>
            </a:extLst>
          </p:cNvPr>
          <p:cNvGrpSpPr/>
          <p:nvPr/>
        </p:nvGrpSpPr>
        <p:grpSpPr>
          <a:xfrm>
            <a:off x="476434" y="2311892"/>
            <a:ext cx="5995387" cy="762000"/>
            <a:chOff x="838200" y="2667000"/>
            <a:chExt cx="7108372" cy="1096974"/>
          </a:xfrm>
        </p:grpSpPr>
        <p:pic>
          <p:nvPicPr>
            <p:cNvPr id="23" name="Picture 4">
              <a:extLst>
                <a:ext uri="{FF2B5EF4-FFF2-40B4-BE49-F238E27FC236}">
                  <a16:creationId xmlns="" xmlns:a16="http://schemas.microsoft.com/office/drawing/2014/main" id="{57157CBB-0154-4E55-AAE5-181D9CB2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6CF9D9D9-8F2A-455C-89F5-C0C6977F8323}"/>
                </a:ext>
              </a:extLst>
            </p:cNvPr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Brace 17">
            <a:extLst>
              <a:ext uri="{FF2B5EF4-FFF2-40B4-BE49-F238E27FC236}">
                <a16:creationId xmlns="" xmlns:a16="http://schemas.microsoft.com/office/drawing/2014/main" id="{32288ED3-C48F-4694-9FDD-84A1FC1444C1}"/>
              </a:ext>
            </a:extLst>
          </p:cNvPr>
          <p:cNvSpPr>
            <a:spLocks/>
          </p:cNvSpPr>
          <p:nvPr/>
        </p:nvSpPr>
        <p:spPr bwMode="auto">
          <a:xfrm rot="-5400000">
            <a:off x="4534126" y="2469853"/>
            <a:ext cx="237964" cy="1456712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20" descr="TP_tmp.emf">
            <a:extLst>
              <a:ext uri="{FF2B5EF4-FFF2-40B4-BE49-F238E27FC236}">
                <a16:creationId xmlns="" xmlns:a16="http://schemas.microsoft.com/office/drawing/2014/main" id="{6E7724B0-9B0C-4741-A3B2-2345D52CF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5144" y="3460886"/>
            <a:ext cx="475928" cy="3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CB8E157-BB2E-42B9-BF9B-01B7976AB3BC}"/>
              </a:ext>
            </a:extLst>
          </p:cNvPr>
          <p:cNvGrpSpPr/>
          <p:nvPr/>
        </p:nvGrpSpPr>
        <p:grpSpPr>
          <a:xfrm>
            <a:off x="7341833" y="3886201"/>
            <a:ext cx="4342167" cy="2766497"/>
            <a:chOff x="7341833" y="3886201"/>
            <a:chExt cx="4342167" cy="2766497"/>
          </a:xfrm>
        </p:grpSpPr>
        <p:pic>
          <p:nvPicPr>
            <p:cNvPr id="27" name="Picture 16">
              <a:extLst>
                <a:ext uri="{FF2B5EF4-FFF2-40B4-BE49-F238E27FC236}">
                  <a16:creationId xmlns="" xmlns:a16="http://schemas.microsoft.com/office/drawing/2014/main" id="{B305AAAD-D6D9-4830-B581-F80736398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9E428CFB-1706-4E18-99AA-E50EA979F8EA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2E30E86-828A-4962-B6AD-31A7D7913C06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CE37FD6-BB45-4151-B099-34ADEB56DBE9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95F911D-2D2E-462E-A0E1-2D57C5C492E8}"/>
              </a:ext>
            </a:extLst>
          </p:cNvPr>
          <p:cNvSpPr txBox="1"/>
          <p:nvPr/>
        </p:nvSpPr>
        <p:spPr>
          <a:xfrm>
            <a:off x="852255" y="4341180"/>
            <a:ext cx="41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second-moments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77245C2-32A3-4E88-B419-269B3DFA529A}"/>
              </a:ext>
            </a:extLst>
          </p:cNvPr>
          <p:cNvCxnSpPr>
            <a:stCxn id="4" idx="0"/>
            <a:endCxn id="26" idx="1"/>
          </p:cNvCxnSpPr>
          <p:nvPr/>
        </p:nvCxnSpPr>
        <p:spPr>
          <a:xfrm flipV="1">
            <a:off x="2912861" y="3618909"/>
            <a:ext cx="1502283" cy="72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2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4331605" y="3048000"/>
            <a:ext cx="31496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4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520" y="5399314"/>
            <a:ext cx="142165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6273" y="2792766"/>
            <a:ext cx="407993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4913" y="4406706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D281A877-3056-44E9-80AC-29BD92E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1595329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4340517" y="3048000"/>
            <a:ext cx="31496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299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699" y="5380430"/>
            <a:ext cx="1485901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401" y="2819401"/>
            <a:ext cx="3905249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33118" y="4412038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="" xmlns:a16="http://schemas.microsoft.com/office/drawing/2014/main" id="{D061BC92-94BB-4699-BBA1-FA96B5D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17">
            <a:extLst>
              <a:ext uri="{FF2B5EF4-FFF2-40B4-BE49-F238E27FC236}">
                <a16:creationId xmlns="" xmlns:a16="http://schemas.microsoft.com/office/drawing/2014/main" id="{F4B03C04-72AD-47DD-B029-C4902DCA5E09}"/>
              </a:ext>
            </a:extLst>
          </p:cNvPr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0" descr="TP_tmp.emf">
            <a:extLst>
              <a:ext uri="{FF2B5EF4-FFF2-40B4-BE49-F238E27FC236}">
                <a16:creationId xmlns="" xmlns:a16="http://schemas.microsoft.com/office/drawing/2014/main" id="{7CAF7626-4B46-429B-9109-3C717E40F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="" xmlns:a16="http://schemas.microsoft.com/office/drawing/2014/main" id="{DBE53FFE-4416-45D8-A714-82AC53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7091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4D1FC57-AF3F-4078-BDFD-6239486C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75861"/>
            <a:ext cx="11785600" cy="6115555"/>
          </a:xfrm>
        </p:spPr>
        <p:txBody>
          <a:bodyPr>
            <a:normAutofit/>
          </a:bodyPr>
          <a:lstStyle/>
          <a:p>
            <a:r>
              <a:rPr lang="en-US" dirty="0"/>
              <a:t>A real symmetric matrix has an </a:t>
            </a:r>
            <a:r>
              <a:rPr lang="en-US" dirty="0" err="1"/>
              <a:t>eigendecomposition</a:t>
            </a:r>
            <a:r>
              <a:rPr lang="en-US" dirty="0"/>
              <a:t> of: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Bonus: eigenvectors are orthonormal if A is real and symmetric.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="" xmlns:a16="http://schemas.microsoft.com/office/drawing/2014/main" id="{AE6A78A5-E4DA-45C1-99DC-2A5FD385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0" y="1414462"/>
            <a:ext cx="70389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inding corners…"/>
          <p:cNvSpPr txBox="1">
            <a:spLocks/>
          </p:cNvSpPr>
          <p:nvPr/>
        </p:nvSpPr>
        <p:spPr>
          <a:xfrm>
            <a:off x="220433" y="1331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Harris corner detection: probabilistic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58864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59EDE2-7E6C-4BC3-8C40-233548B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F94B82D-E0B3-4F67-AB6D-EE0190DEF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ellipse can have a matrix form of: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is exactly as a rotated ellipse with a center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>
            <a:extLst>
              <a:ext uri="{FF2B5EF4-FFF2-40B4-BE49-F238E27FC236}">
                <a16:creationId xmlns="" xmlns:a16="http://schemas.microsoft.com/office/drawing/2014/main" id="{BD2DC13E-7C92-4E04-9E1C-E94B938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" y="1304833"/>
            <a:ext cx="7067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="" xmlns:a16="http://schemas.microsoft.com/office/drawing/2014/main" id="{8F4E4528-7DA3-4C57-8C96-3C37AFC2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5553167"/>
            <a:ext cx="98679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23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Combining the two equations seen before we can conclude that when taking a cross-section from the error function, we can get an ellipsoid.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𝑢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  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]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0000"/>
                        </a:solidFill>
                      </a:rPr>
                      <m:t>const</m:t>
                    </m:r>
                  </m:oMath>
                </a14:m>
                <a:endParaRPr lang="en-US" sz="2800" dirty="0">
                  <a:cs typeface="Times New Roman" pitchFamily="18" charset="0"/>
                  <a:sym typeface="Symbol" pitchFamily="18" charset="2"/>
                </a:endParaRPr>
              </a:p>
              <a:p>
                <a:r>
                  <a:rPr lang="en-US" dirty="0">
                    <a:cs typeface="Times New Roman" pitchFamily="18" charset="0"/>
                    <a:sym typeface="Symbol" pitchFamily="18" charset="2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79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17" name="Picture 2" descr="Image result for cross section of 3d parabola">
            <a:extLst>
              <a:ext uri="{FF2B5EF4-FFF2-40B4-BE49-F238E27FC236}">
                <a16:creationId xmlns="" xmlns:a16="http://schemas.microsoft.com/office/drawing/2014/main" id="{91343A07-F01C-421A-8B2F-99615B63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21" y="3956925"/>
            <a:ext cx="2281870" cy="2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85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Eigenvalues and eigenvectors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direction of largest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= direction of smallest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𝒔𝒎𝒂𝒍𝒍𝒆𝒓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1" i="1" dirty="0" smtClean="0">
                        <a:latin typeface="Cambria Math"/>
                      </a:rPr>
                      <m:t>𝒇𝒂𝒔𝒕𝒆𝒓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𝒄𝒉𝒂𝒏𝒈𝒆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𝒖</m:t>
                        </m:r>
                        <m:r>
                          <a:rPr lang="en-US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𝒅𝒊𝒓𝒆𝒄𝒕𝒊𝒐𝒏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64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92097EA7-5CF8-4E57-8D95-5885E2D3DCAB}"/>
              </a:ext>
            </a:extLst>
          </p:cNvPr>
          <p:cNvGrpSpPr/>
          <p:nvPr/>
        </p:nvGrpSpPr>
        <p:grpSpPr>
          <a:xfrm>
            <a:off x="8257635" y="1271673"/>
            <a:ext cx="3250786" cy="1447800"/>
            <a:chOff x="1905311" y="2667000"/>
            <a:chExt cx="2438089" cy="1447800"/>
          </a:xfrm>
        </p:grpSpPr>
        <p:sp>
          <p:nvSpPr>
            <p:cNvPr id="16" name="Freeform 44">
              <a:extLst>
                <a:ext uri="{FF2B5EF4-FFF2-40B4-BE49-F238E27FC236}">
                  <a16:creationId xmlns="" xmlns:a16="http://schemas.microsoft.com/office/drawing/2014/main" id="{C2C89FF3-D572-4208-B491-00B38A48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>
              <a:extLst>
                <a:ext uri="{FF2B5EF4-FFF2-40B4-BE49-F238E27FC236}">
                  <a16:creationId xmlns="" xmlns:a16="http://schemas.microsoft.com/office/drawing/2014/main" id="{F2AEA519-2EED-4B0A-8157-EBA0832F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307324"/>
              <a:ext cx="485775" cy="55188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Straight Arrow Connector 27">
              <a:extLst>
                <a:ext uri="{FF2B5EF4-FFF2-40B4-BE49-F238E27FC236}">
                  <a16:creationId xmlns="" xmlns:a16="http://schemas.microsoft.com/office/drawing/2014/main" id="{B854093B-8067-4C32-A611-7FEB65DD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41435" y="3033981"/>
              <a:ext cx="13316" cy="540822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30">
              <a:extLst>
                <a:ext uri="{FF2B5EF4-FFF2-40B4-BE49-F238E27FC236}">
                  <a16:creationId xmlns="" xmlns:a16="http://schemas.microsoft.com/office/drawing/2014/main" id="{8EC74966-4F69-483A-AE81-DE625DDA577A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>
              <a:off x="2496783" y="3574803"/>
              <a:ext cx="248575" cy="8466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23" name="Oval 26">
              <a:extLst>
                <a:ext uri="{FF2B5EF4-FFF2-40B4-BE49-F238E27FC236}">
                  <a16:creationId xmlns="" xmlns:a16="http://schemas.microsoft.com/office/drawing/2014/main" id="{AED01386-414A-4B1E-B55A-A1AF47B2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051737"/>
              <a:ext cx="485775" cy="1063063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9">
                  <a:extLst>
                    <a:ext uri="{FF2B5EF4-FFF2-40B4-BE49-F238E27FC236}">
                      <a16:creationId xmlns="" xmlns:a16="http://schemas.microsoft.com/office/drawing/2014/main" id="{009A6412-C5B6-4E8B-B347-CDBCD59AE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US" dirty="0">
                      <a:solidFill>
                        <a:srgbClr val="0066FF"/>
                      </a:solidFill>
                      <a:latin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baseline="-25000" dirty="0">
                    <a:solidFill>
                      <a:srgbClr val="0066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>
                <a:extLst>
                  <a:ext uri="{FF2B5EF4-FFF2-40B4-BE49-F238E27FC236}">
                    <a16:creationId xmlns="" xmlns:a16="http://schemas.microsoft.com/office/drawing/2014/main" id="{25BE423B-C100-42BE-9C81-A7D96C033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dirty="0">
                    <a:solidFill>
                      <a:srgbClr val="0066FF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baseline="-25000" dirty="0">
                  <a:solidFill>
                    <a:srgbClr val="0066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4035"/>
              </p:ext>
            </p:extLst>
          </p:nvPr>
        </p:nvGraphicFramePr>
        <p:xfrm>
          <a:off x="6406101" y="685128"/>
          <a:ext cx="2690784" cy="319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CorelPhotoPaint.Image.8" r:id="rId3" imgW="3796825" imgH="4507937" progId="">
                  <p:embed/>
                </p:oleObj>
              </mc:Choice>
              <mc:Fallback>
                <p:oleObj name="CorelPhotoPaint.Image.8" r:id="rId3" imgW="3796825" imgH="4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6101" y="685128"/>
                        <a:ext cx="2690784" cy="319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/>
          <a:srcRect l="13637" t="24706" r="12122" b="11978"/>
          <a:stretch>
            <a:fillRect/>
          </a:stretch>
        </p:blipFill>
        <p:spPr bwMode="auto">
          <a:xfrm>
            <a:off x="9045271" y="1105230"/>
            <a:ext cx="2781390" cy="20997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370859" y="3745069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recognition</a:t>
            </a:r>
          </a:p>
        </p:txBody>
      </p:sp>
      <p:pic>
        <p:nvPicPr>
          <p:cNvPr id="1028" name="Picture 4" descr="Image result for features sl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4" y="720865"/>
            <a:ext cx="5319002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8362" y="3712803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navigation</a:t>
            </a:r>
          </a:p>
        </p:txBody>
      </p:sp>
      <p:pic>
        <p:nvPicPr>
          <p:cNvPr id="1032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79528" y="4055178"/>
            <a:ext cx="7186934" cy="23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1" t="60156" r="1658" b="6547"/>
          <a:stretch/>
        </p:blipFill>
        <p:spPr bwMode="auto">
          <a:xfrm>
            <a:off x="6074150" y="4055178"/>
            <a:ext cx="5577598" cy="23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21426" y="6384910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Panorama stitching</a:t>
            </a:r>
          </a:p>
        </p:txBody>
      </p:sp>
    </p:spTree>
    <p:extLst>
      <p:ext uri="{BB962C8B-B14F-4D97-AF65-F5344CB8AC3E}">
        <p14:creationId xmlns:p14="http://schemas.microsoft.com/office/powerpoint/2010/main" val="10305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79C42-D583-4AAB-8394-19AE6A14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33CDFFC9-0AE8-4280-AABD-D6304D782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“good” corner will have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, which means big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 both axis.</a:t>
                </a:r>
              </a:p>
              <a:p>
                <a:r>
                  <a:rPr lang="en-US" dirty="0"/>
                  <a:t>Getting the eigenvectors and eigenvalues is computationally inefficient.</a:t>
                </a:r>
              </a:p>
              <a:p>
                <a:r>
                  <a:rPr lang="en-US" dirty="0"/>
                  <a:t>Instead, use two tricks: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Then we can more easily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(</m:t>
                    </m:r>
                    <m:r>
                      <a:rPr lang="en-US" b="0" i="1" dirty="0" smtClean="0">
                        <a:latin typeface="Cambria Math"/>
                      </a:rPr>
                      <m:t>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[0.04, 0.06])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1117600" y="4800600"/>
            <a:ext cx="41656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5384800" y="1752600"/>
            <a:ext cx="57912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0363200" y="6096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65600" y="18288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5994400" y="1752600"/>
            <a:ext cx="51816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5384801" y="4343400"/>
            <a:ext cx="2332567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416800" y="2362201"/>
            <a:ext cx="355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219200" y="4800601"/>
            <a:ext cx="3149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9550400" y="51054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486400" y="19050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283200" y="5181601"/>
            <a:ext cx="162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9245600" y="2133601"/>
            <a:ext cx="8128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579534" y="1828801"/>
            <a:ext cx="123613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5689600" y="4953000"/>
            <a:ext cx="2032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9022293" y="5536142"/>
            <a:ext cx="927100" cy="167217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1616367"/>
            <a:ext cx="368300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241800" y="1616367"/>
            <a:ext cx="368300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8128000" y="1616368"/>
            <a:ext cx="368300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="" xmlns:a16="http://schemas.microsoft.com/office/drawing/2014/main" id="{1AF48E04-34FD-4680-9D87-D50BE9ECD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b="0" dirty="0"/>
                  <a:t>A binary threshold of pixels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9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7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9415" y="1852654"/>
            <a:ext cx="8953169" cy="24092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gradients of patch around each pixel.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strike="sngStrike" dirty="0">
                <a:solidFill>
                  <a:schemeClr val="tx1"/>
                </a:solidFill>
              </a:rPr>
              <a:t>Subtract the mean from each patch gradient.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the </a:t>
            </a:r>
            <a:r>
              <a:rPr lang="en-US" sz="2800" dirty="0" smtClean="0">
                <a:solidFill>
                  <a:schemeClr val="tx1"/>
                </a:solidFill>
              </a:rPr>
              <a:t>second-moment matrix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</a:t>
            </a:r>
            <a:r>
              <a:rPr lang="en-US" sz="2800" dirty="0" err="1">
                <a:solidFill>
                  <a:schemeClr val="tx1"/>
                </a:solidFill>
              </a:rPr>
              <a:t>eigendecomposition</a:t>
            </a:r>
            <a:r>
              <a:rPr lang="en-US" sz="2800" dirty="0">
                <a:solidFill>
                  <a:schemeClr val="tx1"/>
                </a:solidFill>
              </a:rPr>
              <a:t> of covariance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eigenvalues to find corners.</a:t>
            </a:r>
          </a:p>
        </p:txBody>
      </p:sp>
      <p:sp>
        <p:nvSpPr>
          <p:cNvPr id="3" name="Left Brace 2"/>
          <p:cNvSpPr/>
          <p:nvPr/>
        </p:nvSpPr>
        <p:spPr>
          <a:xfrm>
            <a:off x="1256306" y="2544417"/>
            <a:ext cx="408166" cy="102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8638" y="5740842"/>
            <a:ext cx="48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PCA (principal component analysis). Out of scope but really interesting!</a:t>
            </a:r>
          </a:p>
        </p:txBody>
      </p:sp>
      <p:cxnSp>
        <p:nvCxnSpPr>
          <p:cNvPr id="9" name="Curved Connector 8"/>
          <p:cNvCxnSpPr>
            <a:cxnSpLocks/>
            <a:stCxn id="5" idx="0"/>
            <a:endCxn id="3" idx="1"/>
          </p:cNvCxnSpPr>
          <p:nvPr/>
        </p:nvCxnSpPr>
        <p:spPr>
          <a:xfrm rot="16200000" flipV="1">
            <a:off x="763326" y="3550258"/>
            <a:ext cx="2683565" cy="1697603"/>
          </a:xfrm>
          <a:prstGeom prst="curvedConnector4">
            <a:avLst>
              <a:gd name="adj1" fmla="val 40444"/>
              <a:gd name="adj2" fmla="val 1551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cows_step0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Harris detector example</a:t>
            </a:r>
          </a:p>
        </p:txBody>
      </p:sp>
    </p:spTree>
    <p:extLst>
      <p:ext uri="{BB962C8B-B14F-4D97-AF65-F5344CB8AC3E}">
        <p14:creationId xmlns:p14="http://schemas.microsoft.com/office/powerpoint/2010/main" val="223754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ows_step1_corner_respo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/>
              <a:t>f value (red high, blue low)</a:t>
            </a:r>
          </a:p>
        </p:txBody>
      </p:sp>
    </p:spTree>
    <p:extLst>
      <p:ext uri="{BB962C8B-B14F-4D97-AF65-F5344CB8AC3E}">
        <p14:creationId xmlns:p14="http://schemas.microsoft.com/office/powerpoint/2010/main" val="3732459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cows_step2_thre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 (f &gt; value) </a:t>
            </a:r>
          </a:p>
        </p:txBody>
      </p:sp>
    </p:spTree>
    <p:extLst>
      <p:ext uri="{BB962C8B-B14F-4D97-AF65-F5344CB8AC3E}">
        <p14:creationId xmlns:p14="http://schemas.microsoft.com/office/powerpoint/2010/main" val="2488000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cows_step3_thresh&amp;max"/>
          <p:cNvPicPr>
            <a:picLocks noChangeAspect="1" noChangeArrowheads="1"/>
          </p:cNvPicPr>
          <p:nvPr/>
        </p:nvPicPr>
        <p:blipFill>
          <a:blip r:embed="rId2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711200" y="1295400"/>
            <a:ext cx="108712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local maxima of f</a:t>
            </a:r>
          </a:p>
        </p:txBody>
      </p:sp>
    </p:spTree>
    <p:extLst>
      <p:ext uri="{BB962C8B-B14F-4D97-AF65-F5344CB8AC3E}">
        <p14:creationId xmlns:p14="http://schemas.microsoft.com/office/powerpoint/2010/main" val="1011234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  <p:extLst>
      <p:ext uri="{BB962C8B-B14F-4D97-AF65-F5344CB8AC3E}">
        <p14:creationId xmlns:p14="http://schemas.microsoft.com/office/powerpoint/2010/main" val="55323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91" y="1419453"/>
            <a:ext cx="5462395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639" y="3776497"/>
            <a:ext cx="6337299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5600" y="51054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77101" y="6096000"/>
            <a:ext cx="886099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4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5892800" cy="609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Detection: Identify the interest points (also called </a:t>
            </a:r>
            <a:r>
              <a:rPr lang="en-US" b="1" dirty="0" err="1"/>
              <a:t>keypoints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Description: Extract vector feature descriptor surrounding each interest 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Matching: Determine correspondence between descriptors in two views.</a:t>
            </a:r>
          </a:p>
          <a:p>
            <a:endParaRPr lang="en-US" dirty="0"/>
          </a:p>
        </p:txBody>
      </p:sp>
      <p:pic>
        <p:nvPicPr>
          <p:cNvPr id="4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78055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308391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0"/>
          <p:cNvGrpSpPr>
            <a:grpSpLocks noChangeAspect="1"/>
          </p:cNvGrpSpPr>
          <p:nvPr/>
        </p:nvGrpSpPr>
        <p:grpSpPr bwMode="auto">
          <a:xfrm>
            <a:off x="6558057" y="3030624"/>
            <a:ext cx="3075517" cy="1032500"/>
            <a:chOff x="4191000" y="4216493"/>
            <a:chExt cx="2667000" cy="1193324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Equation" r:id="rId4" imgW="1066800" imgH="241300" progId="Equation.3">
                    <p:embed/>
                  </p:oleObj>
                </mc:Choice>
                <mc:Fallback>
                  <p:oleObj name="Equation" r:id="rId4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hape 17"/>
            <p:cNvCxnSpPr>
              <a:cxnSpLocks noChangeShapeType="1"/>
            </p:cNvCxnSpPr>
            <p:nvPr/>
          </p:nvCxnSpPr>
          <p:spPr bwMode="auto">
            <a:xfrm rot="10800000">
              <a:off x="4413179" y="4686114"/>
              <a:ext cx="1644850" cy="723703"/>
            </a:xfrm>
            <a:prstGeom prst="curvedConnector3">
              <a:avLst>
                <a:gd name="adj1" fmla="val 9988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7431361" y="4333465"/>
            <a:ext cx="3234267" cy="1130712"/>
            <a:chOff x="7042516" y="5760800"/>
            <a:chExt cx="2794000" cy="1271825"/>
          </a:xfrm>
        </p:grpSpPr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7042516" y="6429376"/>
            <a:ext cx="2794000" cy="603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Equation" r:id="rId6" imgW="1117600" imgH="241300" progId="Equation.3">
                    <p:embed/>
                  </p:oleObj>
                </mc:Choice>
                <mc:Fallback>
                  <p:oleObj name="Equation" r:id="rId6" imgW="1117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516" y="6429376"/>
                          <a:ext cx="2794000" cy="603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urved Connector 19"/>
            <p:cNvCxnSpPr>
              <a:cxnSpLocks noChangeShapeType="1"/>
            </p:cNvCxnSpPr>
            <p:nvPr/>
          </p:nvCxnSpPr>
          <p:spPr bwMode="auto">
            <a:xfrm rot="10800000" flipV="1">
              <a:off x="7168842" y="5760800"/>
              <a:ext cx="886090" cy="848972"/>
            </a:xfrm>
            <a:prstGeom prst="curvedConnector3">
              <a:avLst>
                <a:gd name="adj1" fmla="val 100388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6586772" y="5464176"/>
            <a:ext cx="5080000" cy="1162050"/>
            <a:chOff x="4800600" y="5391912"/>
            <a:chExt cx="4343400" cy="116128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0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 smtClean="0"/>
              <a:t>Harris </a:t>
            </a:r>
            <a:r>
              <a:rPr dirty="0"/>
              <a:t>corner </a:t>
            </a:r>
            <a:r>
              <a:rPr dirty="0" smtClean="0"/>
              <a:t>detector</a:t>
            </a:r>
            <a:r>
              <a:rPr lang="en-US" dirty="0" smtClean="0"/>
              <a:t>- rotation and translation</a:t>
            </a:r>
            <a:endParaRPr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8975" hangingPunct="0">
              <a:buClr>
                <a:srgbClr val="000000"/>
              </a:buClr>
              <a:defRPr/>
            </a:pPr>
            <a:endParaRPr lang="en-US" kern="0" dirty="0" smtClean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 smtClean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 smtClean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 smtClean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 smtClean="0">
                <a:solidFill>
                  <a:srgbClr val="000000"/>
                </a:solidFill>
                <a:sym typeface="Helvetica Light"/>
              </a:rPr>
              <a:t>Ellipse rotates but 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its shape </a:t>
            </a:r>
            <a:r>
              <a:rPr lang="en-US" kern="0" dirty="0" smtClean="0">
                <a:solidFill>
                  <a:srgbClr val="000000"/>
                </a:solidFill>
                <a:sym typeface="Helvetica Light"/>
              </a:rPr>
              <a:t>(</a:t>
            </a:r>
            <a:r>
              <a:rPr lang="en-US" b="1" kern="0" dirty="0">
                <a:solidFill>
                  <a:srgbClr val="000000"/>
                </a:solidFill>
                <a:ea typeface="Helvetica"/>
                <a:cs typeface="Helvetica"/>
                <a:sym typeface="Helvetica"/>
              </a:rPr>
              <a:t>eigenvalues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) remains the </a:t>
            </a:r>
            <a:r>
              <a:rPr lang="en-US" kern="0" dirty="0" smtClean="0">
                <a:solidFill>
                  <a:srgbClr val="000000"/>
                </a:solidFill>
                <a:sym typeface="Helvetica Light"/>
              </a:rPr>
              <a:t>same =&gt; invariant to rotation!</a:t>
            </a: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 smtClean="0">
                <a:solidFill>
                  <a:srgbClr val="000000"/>
                </a:solidFill>
                <a:sym typeface="Helvetica Light"/>
              </a:rPr>
              <a:t>The feature is also translation invariant (easy to see).</a:t>
            </a: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3657600" y="2197100"/>
            <a:ext cx="914401" cy="685801"/>
            <a:chOff x="0" y="0"/>
            <a:chExt cx="975360" cy="975360"/>
          </a:xfrm>
        </p:grpSpPr>
        <p:sp>
          <p:nvSpPr>
            <p:cNvPr id="3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6908800" y="2197100"/>
            <a:ext cx="1019225" cy="797399"/>
            <a:chOff x="0" y="0"/>
            <a:chExt cx="1087172" cy="1134077"/>
          </a:xfrm>
        </p:grpSpPr>
        <p:sp>
          <p:nvSpPr>
            <p:cNvPr id="3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5283200" y="2425700"/>
            <a:ext cx="1016001" cy="762000"/>
            <a:chOff x="0" y="0"/>
            <a:chExt cx="1083733" cy="1083733"/>
          </a:xfrm>
        </p:grpSpPr>
        <p:sp>
          <p:nvSpPr>
            <p:cNvPr id="3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1" name="Group"/>
          <p:cNvGrpSpPr/>
          <p:nvPr/>
        </p:nvGrpSpPr>
        <p:grpSpPr>
          <a:xfrm rot="20340000">
            <a:off x="3556266" y="3339043"/>
            <a:ext cx="1236402" cy="366328"/>
            <a:chOff x="0" y="179601"/>
            <a:chExt cx="1318828" cy="520999"/>
          </a:xfrm>
        </p:grpSpPr>
        <p:sp>
          <p:nvSpPr>
            <p:cNvPr id="42" name="Oval"/>
            <p:cNvSpPr/>
            <p:nvPr/>
          </p:nvSpPr>
          <p:spPr>
            <a:xfrm>
              <a:off x="0" y="179601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" name="Line"/>
            <p:cNvSpPr/>
            <p:nvPr/>
          </p:nvSpPr>
          <p:spPr>
            <a:xfrm>
              <a:off x="286" y="439170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" name="Line"/>
            <p:cNvSpPr/>
            <p:nvPr/>
          </p:nvSpPr>
          <p:spPr>
            <a:xfrm>
              <a:off x="658017" y="181311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5" name="Group"/>
          <p:cNvGrpSpPr/>
          <p:nvPr/>
        </p:nvGrpSpPr>
        <p:grpSpPr>
          <a:xfrm rot="1020000">
            <a:off x="6704966" y="3338392"/>
            <a:ext cx="1237373" cy="367036"/>
            <a:chOff x="0" y="109542"/>
            <a:chExt cx="1319863" cy="522006"/>
          </a:xfrm>
        </p:grpSpPr>
        <p:sp>
          <p:nvSpPr>
            <p:cNvPr id="46" name="Oval"/>
            <p:cNvSpPr/>
            <p:nvPr/>
          </p:nvSpPr>
          <p:spPr>
            <a:xfrm>
              <a:off x="0" y="109542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" name="Line"/>
            <p:cNvSpPr/>
            <p:nvPr/>
          </p:nvSpPr>
          <p:spPr>
            <a:xfrm>
              <a:off x="1321" y="368466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8" name="Line"/>
            <p:cNvSpPr/>
            <p:nvPr/>
          </p:nvSpPr>
          <p:spPr>
            <a:xfrm>
              <a:off x="659214" y="112260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545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 smtClean="0"/>
              <a:t>Harris </a:t>
            </a:r>
            <a:r>
              <a:rPr dirty="0"/>
              <a:t>corner </a:t>
            </a:r>
            <a:r>
              <a:rPr dirty="0" smtClean="0"/>
              <a:t>detector</a:t>
            </a:r>
            <a:r>
              <a:rPr lang="en-US" dirty="0" smtClean="0"/>
              <a:t>- intensity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 smtClean="0">
                    <a:solidFill>
                      <a:srgbClr val="000000"/>
                    </a:solidFill>
                    <a:sym typeface="Helvetica Light"/>
                  </a:rPr>
                  <a:t>Partial invariance to </a:t>
                </a:r>
                <a:r>
                  <a:rPr lang="en-US" i="1" kern="0" dirty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affine intensity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</a:t>
                </a:r>
                <a:r>
                  <a:rPr lang="en-US" kern="0" dirty="0" smtClean="0">
                    <a:solidFill>
                      <a:srgbClr val="000000"/>
                    </a:solidFill>
                    <a:sym typeface="Helvetica Light"/>
                  </a:rPr>
                  <a:t>change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Only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derivatives are used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=&gt;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invariance to intensity </a:t>
                </a:r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shift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 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 smtClea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Not completely invariance to Intensity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scale: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 → 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</m:oMath>
                </a14:m>
                <a:endParaRPr lang="en-US" i="1" kern="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"/>
          <p:cNvSpPr/>
          <p:nvPr/>
        </p:nvSpPr>
        <p:spPr>
          <a:xfrm>
            <a:off x="2228597" y="3973546"/>
            <a:ext cx="3352801" cy="114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2" name="Line"/>
          <p:cNvSpPr/>
          <p:nvPr/>
        </p:nvSpPr>
        <p:spPr>
          <a:xfrm>
            <a:off x="7253815" y="3184314"/>
            <a:ext cx="3352801" cy="187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3" name="Line"/>
          <p:cNvSpPr/>
          <p:nvPr/>
        </p:nvSpPr>
        <p:spPr>
          <a:xfrm>
            <a:off x="2025397" y="534815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4" name="Line"/>
          <p:cNvSpPr/>
          <p:nvPr/>
        </p:nvSpPr>
        <p:spPr>
          <a:xfrm flipV="1">
            <a:off x="2025397" y="3900350"/>
            <a:ext cx="2118" cy="144780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5" name="R"/>
          <p:cNvSpPr txBox="1"/>
          <p:nvPr/>
        </p:nvSpPr>
        <p:spPr>
          <a:xfrm>
            <a:off x="1581779" y="374794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6" name="x (image coordinate)"/>
          <p:cNvSpPr txBox="1"/>
          <p:nvPr/>
        </p:nvSpPr>
        <p:spPr>
          <a:xfrm>
            <a:off x="2936055" y="5307173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7" name="Rectangle"/>
          <p:cNvSpPr/>
          <p:nvPr/>
        </p:nvSpPr>
        <p:spPr>
          <a:xfrm>
            <a:off x="2025397" y="443375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8" name="threshold"/>
          <p:cNvSpPr txBox="1"/>
          <p:nvPr/>
        </p:nvSpPr>
        <p:spPr>
          <a:xfrm>
            <a:off x="737118" y="4265475"/>
            <a:ext cx="1090659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9" name="Line"/>
          <p:cNvSpPr/>
          <p:nvPr/>
        </p:nvSpPr>
        <p:spPr>
          <a:xfrm>
            <a:off x="7035798" y="531581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0" name="Line"/>
          <p:cNvSpPr/>
          <p:nvPr/>
        </p:nvSpPr>
        <p:spPr>
          <a:xfrm flipV="1">
            <a:off x="7035798" y="3868010"/>
            <a:ext cx="2118" cy="1447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1" name="R"/>
          <p:cNvSpPr txBox="1"/>
          <p:nvPr/>
        </p:nvSpPr>
        <p:spPr>
          <a:xfrm>
            <a:off x="6592180" y="371560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2" name="x (image coordinate)"/>
          <p:cNvSpPr txBox="1"/>
          <p:nvPr/>
        </p:nvSpPr>
        <p:spPr>
          <a:xfrm>
            <a:off x="7946458" y="5274832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23" name="Rectangle"/>
          <p:cNvSpPr/>
          <p:nvPr/>
        </p:nvSpPr>
        <p:spPr>
          <a:xfrm>
            <a:off x="7035798" y="440141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Oval"/>
          <p:cNvSpPr/>
          <p:nvPr/>
        </p:nvSpPr>
        <p:spPr>
          <a:xfrm>
            <a:off x="2514347" y="4219437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" name="Oval"/>
          <p:cNvSpPr/>
          <p:nvPr/>
        </p:nvSpPr>
        <p:spPr>
          <a:xfrm>
            <a:off x="3263646" y="3928925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" name="Oval"/>
          <p:cNvSpPr/>
          <p:nvPr/>
        </p:nvSpPr>
        <p:spPr>
          <a:xfrm>
            <a:off x="4829980" y="4321037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" name="Oval"/>
          <p:cNvSpPr/>
          <p:nvPr/>
        </p:nvSpPr>
        <p:spPr>
          <a:xfrm>
            <a:off x="7567082" y="3636234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Oval"/>
          <p:cNvSpPr/>
          <p:nvPr/>
        </p:nvSpPr>
        <p:spPr>
          <a:xfrm>
            <a:off x="8301564" y="3156809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9" name="Oval"/>
          <p:cNvSpPr/>
          <p:nvPr/>
        </p:nvSpPr>
        <p:spPr>
          <a:xfrm>
            <a:off x="9108015" y="4249009"/>
            <a:ext cx="120651" cy="74614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" name="Oval"/>
          <p:cNvSpPr/>
          <p:nvPr/>
        </p:nvSpPr>
        <p:spPr>
          <a:xfrm>
            <a:off x="9850964" y="3809272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895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3155" y="3170873"/>
            <a:ext cx="2370440" cy="1808594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97495" y="3665000"/>
            <a:ext cx="715299" cy="539420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125384" y="3226902"/>
            <a:ext cx="466117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8542262" y="3654169"/>
            <a:ext cx="466118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1997296" y="3008654"/>
            <a:ext cx="7270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7593865" y="3204873"/>
            <a:ext cx="8825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793900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b="1" dirty="0" smtClean="0"/>
              <a:t>SIFT detector</a:t>
            </a:r>
            <a:endParaRPr lang="en-US" b="1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 </a:t>
            </a:r>
            <a:r>
              <a:rPr lang="en-US" dirty="0" err="1" smtClean="0"/>
              <a:t>keypoint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SIFT has the advantages of both previous technics and is invariance to: rotation, translation, scale, illumination shift and partially to 3D change of viewpoint since it is a local </a:t>
            </a:r>
            <a:r>
              <a:rPr lang="en-US" dirty="0" err="1" smtClean="0"/>
              <a:t>keypoint</a:t>
            </a:r>
            <a:r>
              <a:rPr lang="en-US" dirty="0" smtClean="0"/>
              <a:t> detector.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81290" y="928729"/>
            <a:ext cx="9420060" cy="34241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Find blobs using the improved blob detection (across different octave scale).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interpolation to find exact peak of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interpolation takes place in </a:t>
            </a:r>
            <a:r>
              <a:rPr lang="en-US" sz="2800" b="1" dirty="0">
                <a:solidFill>
                  <a:schemeClr val="tx1"/>
                </a:solidFill>
              </a:rPr>
              <a:t>x</a:t>
            </a:r>
            <a:r>
              <a:rPr lang="en-US" sz="2800" b="1" dirty="0" smtClean="0">
                <a:solidFill>
                  <a:schemeClr val="tx1"/>
                </a:solidFill>
              </a:rPr>
              <a:t>, y </a:t>
            </a:r>
            <a:r>
              <a:rPr lang="en-US" sz="2800" b="1" dirty="0">
                <a:solidFill>
                  <a:schemeClr val="tx1"/>
                </a:solidFill>
              </a:rPr>
              <a:t>and scale dimension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Eliminate edge response with Harris corner detector </a:t>
            </a:r>
            <a:r>
              <a:rPr lang="en-US" sz="2800" dirty="0" smtClean="0">
                <a:solidFill>
                  <a:schemeClr val="tx1"/>
                </a:solidFill>
              </a:rPr>
              <a:t>variant (called </a:t>
            </a:r>
            <a:r>
              <a:rPr lang="en-US" sz="2800" b="1" dirty="0" smtClean="0">
                <a:solidFill>
                  <a:schemeClr val="tx1"/>
                </a:solidFill>
              </a:rPr>
              <a:t>principal curvature</a:t>
            </a:r>
            <a:r>
              <a:rPr lang="en-US" sz="2800" dirty="0" smtClean="0">
                <a:solidFill>
                  <a:schemeClr val="tx1"/>
                </a:solidFill>
              </a:rPr>
              <a:t>) around </a:t>
            </a:r>
            <a:r>
              <a:rPr lang="en-US" sz="2800" dirty="0">
                <a:solidFill>
                  <a:schemeClr val="tx1"/>
                </a:solidFill>
              </a:rPr>
              <a:t>temp </a:t>
            </a:r>
            <a:r>
              <a:rPr lang="en-US" sz="2800" dirty="0" err="1">
                <a:solidFill>
                  <a:schemeClr val="tx1"/>
                </a:solidFill>
              </a:rPr>
              <a:t>keypoints</a:t>
            </a:r>
            <a:r>
              <a:rPr lang="en-US" sz="2800" dirty="0">
                <a:solidFill>
                  <a:schemeClr val="tx1"/>
                </a:solidFill>
              </a:rPr>
              <a:t> in interpolated space and scale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6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b="1" dirty="0" smtClean="0"/>
              <a:t>Feature description</a:t>
            </a:r>
          </a:p>
          <a:p>
            <a:pPr lvl="1"/>
            <a:r>
              <a:rPr lang="en-US" b="1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HOG- Histogram of Oriented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dense representation of image as blocks, each with it own histogram of gradient directions, weighted by the gradient magnitude.</a:t>
            </a:r>
          </a:p>
          <a:p>
            <a:r>
              <a:rPr lang="en-US" dirty="0" smtClean="0"/>
              <a:t>Originally used to detect humans in images. </a:t>
            </a:r>
          </a:p>
          <a:p>
            <a:r>
              <a:rPr lang="en-US" dirty="0" smtClean="0"/>
              <a:t>Equations for gradient magnitude and orientation:</a:t>
            </a:r>
          </a:p>
          <a:p>
            <a:endParaRPr lang="en-US" dirty="0"/>
          </a:p>
        </p:txBody>
      </p:sp>
      <p:pic>
        <p:nvPicPr>
          <p:cNvPr id="4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208" y="3657029"/>
            <a:ext cx="877358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7824" y="2683196"/>
            <a:ext cx="7323151" cy="8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092515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7073253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7276453" y="3809431"/>
            <a:ext cx="3149600" cy="1207532"/>
            <a:chOff x="5715000" y="4343400"/>
            <a:chExt cx="2362200" cy="1207255"/>
          </a:xfrm>
        </p:grpSpPr>
        <p:cxnSp>
          <p:nvCxnSpPr>
            <p:cNvPr id="22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</a:rPr>
                <a:t>0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latin typeface="Arial" charset="0"/>
                  <a:sym typeface="Symbol" pitchFamily="18" charset="2"/>
                </a:rPr>
                <a:t></a:t>
              </a:r>
              <a:endParaRPr lang="en-US">
                <a:latin typeface="Arial" charset="0"/>
              </a:endParaRPr>
            </a:p>
          </p:txBody>
        </p:sp>
      </p:grp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551621" y="5039743"/>
            <a:ext cx="1826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charset="0"/>
              </a:rPr>
              <a:t>angle histogram</a:t>
            </a:r>
          </a:p>
        </p:txBody>
      </p: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8089253" y="5714429"/>
            <a:ext cx="1625600" cy="762000"/>
            <a:chOff x="6324600" y="4953000"/>
            <a:chExt cx="1219200" cy="762000"/>
          </a:xfrm>
        </p:grpSpPr>
        <p:cxnSp>
          <p:nvCxnSpPr>
            <p:cNvPr id="35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43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8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ig. 1. (a) Original image; (b) HoG features of (a); (c) Stable orientations of (b); (d) Cells of (b) with high continuity value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16"/>
          <a:stretch/>
        </p:blipFill>
        <p:spPr bwMode="auto">
          <a:xfrm>
            <a:off x="3373829" y="334849"/>
            <a:ext cx="5539753" cy="64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3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b="1" dirty="0" smtClean="0"/>
              <a:t>SIFT descriptor</a:t>
            </a:r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HOG variation as SIFT </a:t>
            </a:r>
            <a:r>
              <a:rPr lang="en-US" dirty="0" err="1" smtClean="0"/>
              <a:t>keypoint</a:t>
            </a:r>
            <a:r>
              <a:rPr lang="en-US" dirty="0" smtClean="0"/>
              <a:t> descriptor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82379" y="838200"/>
            <a:ext cx="11227242" cy="5638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First, find the main patch direction using a HOG on all gradients around </a:t>
            </a:r>
            <a:r>
              <a:rPr lang="en-US" sz="2800" dirty="0" err="1" smtClean="0">
                <a:solidFill>
                  <a:schemeClr val="tx1"/>
                </a:solidFill>
              </a:rPr>
              <a:t>keypoint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at the selected </a:t>
            </a:r>
            <a:r>
              <a:rPr lang="en-US" sz="2800" dirty="0" smtClean="0">
                <a:solidFill>
                  <a:schemeClr val="tx1"/>
                </a:solidFill>
              </a:rPr>
              <a:t>scale, </a:t>
            </a:r>
            <a:r>
              <a:rPr lang="en-US" sz="2800" dirty="0">
                <a:solidFill>
                  <a:schemeClr val="tx1"/>
                </a:solidFill>
              </a:rPr>
              <a:t>all further calculation is done around this direction (this is how to get a rotation invariance descriptor).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16x16 patch around detected feature, and calculate gradient orientation and magnitude to each </a:t>
            </a:r>
            <a:r>
              <a:rPr lang="en-US" sz="2800" dirty="0" smtClean="0">
                <a:solidFill>
                  <a:schemeClr val="tx1"/>
                </a:solidFill>
              </a:rPr>
              <a:t>pixel.</a:t>
            </a:r>
          </a:p>
          <a:p>
            <a:pPr>
              <a:buFontTx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Magnitude </a:t>
            </a:r>
            <a:r>
              <a:rPr lang="en-US" sz="2800" dirty="0">
                <a:solidFill>
                  <a:schemeClr val="tx1"/>
                </a:solidFill>
              </a:rPr>
              <a:t>is also weighted by a Gaussian around the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sub-blocks of 4X4 of the patch.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Create 8-bin histogram of edge orientations (weighted by Gaussian and magnitude of gradient) to each sub-block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Take the 4X4X8=128 results of histograms and concatenate them to a single feature vector. Normalize this vector to be invariance to illumination scale.</a:t>
            </a:r>
          </a:p>
        </p:txBody>
      </p:sp>
    </p:spTree>
    <p:extLst>
      <p:ext uri="{BB962C8B-B14F-4D97-AF65-F5344CB8AC3E}">
        <p14:creationId xmlns:p14="http://schemas.microsoft.com/office/powerpoint/2010/main" val="364563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SIFT: scale invariant feature transform.</a:t>
            </a:r>
          </a:p>
          <a:p>
            <a:r>
              <a:rPr lang="en-US" dirty="0" smtClean="0"/>
              <a:t>Extraordinarily </a:t>
            </a:r>
            <a:r>
              <a:rPr lang="en-US" dirty="0"/>
              <a:t>robust matching </a:t>
            </a:r>
            <a:r>
              <a:rPr lang="en-US" dirty="0" smtClean="0"/>
              <a:t>technique for local </a:t>
            </a:r>
            <a:r>
              <a:rPr lang="en-US" dirty="0" err="1" smtClean="0"/>
              <a:t>keypoint</a:t>
            </a:r>
            <a:r>
              <a:rPr lang="en-US" dirty="0" smtClean="0"/>
              <a:t> detection description and matching.</a:t>
            </a:r>
            <a:endParaRPr lang="en-US" dirty="0"/>
          </a:p>
          <a:p>
            <a:r>
              <a:rPr lang="en-US" dirty="0"/>
              <a:t>Can handle changes in </a:t>
            </a:r>
            <a:r>
              <a:rPr lang="en-US" dirty="0" smtClean="0"/>
              <a:t>viewpoint: 3D change of POV, scale, rotation and translation.</a:t>
            </a:r>
            <a:endParaRPr lang="en-US" dirty="0"/>
          </a:p>
          <a:p>
            <a:pPr lvl="1"/>
            <a:r>
              <a:rPr lang="en-US" sz="2800" dirty="0"/>
              <a:t>Up to about 60 degree out of plane </a:t>
            </a:r>
            <a:r>
              <a:rPr lang="en-US" sz="2800" dirty="0" smtClean="0"/>
              <a:t>rotation.</a:t>
            </a:r>
            <a:endParaRPr lang="en-US" sz="2800" dirty="0"/>
          </a:p>
          <a:p>
            <a:r>
              <a:rPr lang="en-US" dirty="0"/>
              <a:t>Can handle significant changes in </a:t>
            </a:r>
            <a:r>
              <a:rPr lang="en-US" dirty="0" smtClean="0"/>
              <a:t>illumination.</a:t>
            </a:r>
            <a:endParaRPr lang="en-US" dirty="0"/>
          </a:p>
          <a:p>
            <a:pPr lvl="1"/>
            <a:r>
              <a:rPr lang="en-US" sz="2800" dirty="0"/>
              <a:t>Sometimes even day vs. </a:t>
            </a:r>
            <a:r>
              <a:rPr lang="en-US" sz="2800" dirty="0" smtClean="0"/>
              <a:t>night.</a:t>
            </a:r>
          </a:p>
          <a:p>
            <a:r>
              <a:rPr lang="en-US" dirty="0" smtClean="0"/>
              <a:t>Fast </a:t>
            </a:r>
            <a:r>
              <a:rPr lang="en-US" dirty="0"/>
              <a:t>and efficient—can run in real </a:t>
            </a:r>
            <a:r>
              <a:rPr lang="en-US" dirty="0" smtClean="0"/>
              <a:t>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>
            <p:extLst>
              <p:ext uri="{D42A27DB-BD31-4B8C-83A1-F6EECF244321}">
                <p14:modId xmlns:p14="http://schemas.microsoft.com/office/powerpoint/2010/main" val="406254355"/>
              </p:ext>
            </p:extLst>
          </p:nvPr>
        </p:nvGraphicFramePr>
        <p:xfrm>
          <a:off x="6938910" y="2314376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3441670183"/>
              </p:ext>
            </p:extLst>
          </p:nvPr>
        </p:nvGraphicFramePr>
        <p:xfrm>
          <a:off x="840127" y="2311081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629" name="Circle"/>
          <p:cNvSpPr/>
          <p:nvPr/>
        </p:nvSpPr>
        <p:spPr>
          <a:xfrm>
            <a:off x="850594" y="2338514"/>
            <a:ext cx="4801954" cy="3601466"/>
          </a:xfrm>
          <a:prstGeom prst="ellipse">
            <a:avLst/>
          </a:prstGeom>
          <a:gradFill>
            <a:gsLst>
              <a:gs pos="29881">
                <a:srgbClr val="FBFBFB">
                  <a:alpha val="57558"/>
                </a:srgbClr>
              </a:gs>
              <a:gs pos="45428">
                <a:srgbClr val="DDDDDD">
                  <a:alpha val="57558"/>
                </a:srgbClr>
              </a:gs>
              <a:gs pos="86888">
                <a:srgbClr val="BEBEBE">
                  <a:alpha val="57558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21784"/>
              </a:srgbClr>
            </a:outerShdw>
          </a:effectLst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2" name="Image Gradients…"/>
          <p:cNvSpPr txBox="1"/>
          <p:nvPr/>
        </p:nvSpPr>
        <p:spPr>
          <a:xfrm>
            <a:off x="1498898" y="1649131"/>
            <a:ext cx="2909079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Image Gradients</a:t>
            </a:r>
          </a:p>
          <a:p>
            <a:pPr>
              <a:defRPr sz="1800"/>
            </a:pPr>
            <a:r>
              <a:t>(4 x 4 pixel per cell, 4 x 4 cells)</a:t>
            </a:r>
          </a:p>
        </p:txBody>
      </p:sp>
      <p:sp>
        <p:nvSpPr>
          <p:cNvPr id="633" name="SIFT descriptor…"/>
          <p:cNvSpPr txBox="1"/>
          <p:nvPr/>
        </p:nvSpPr>
        <p:spPr>
          <a:xfrm>
            <a:off x="7603477" y="1649131"/>
            <a:ext cx="3300084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SIFT descriptor</a:t>
            </a:r>
          </a:p>
          <a:p>
            <a:pPr>
              <a:defRPr sz="1800"/>
            </a:pPr>
            <a:r>
              <a:t>(16 cells x 8 directions = 128 dims)</a:t>
            </a:r>
          </a:p>
        </p:txBody>
      </p:sp>
      <p:sp>
        <p:nvSpPr>
          <p:cNvPr id="634" name="Gaussian weighting…"/>
          <p:cNvSpPr txBox="1"/>
          <p:nvPr/>
        </p:nvSpPr>
        <p:spPr>
          <a:xfrm>
            <a:off x="1974067" y="6050995"/>
            <a:ext cx="2299297" cy="42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>
              <a:defRPr sz="2200"/>
            </a:pPr>
            <a:r>
              <a:rPr dirty="0"/>
              <a:t>Gaussian </a:t>
            </a:r>
            <a:r>
              <a:rPr dirty="0" smtClean="0"/>
              <a:t>weighting</a:t>
            </a:r>
            <a:endParaRPr dirty="0"/>
          </a:p>
        </p:txBody>
      </p:sp>
      <p:sp>
        <p:nvSpPr>
          <p:cNvPr id="635" name="Line"/>
          <p:cNvSpPr/>
          <p:nvPr/>
        </p:nvSpPr>
        <p:spPr>
          <a:xfrm>
            <a:off x="7551097" y="2443942"/>
            <a:ext cx="1" cy="479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Line"/>
          <p:cNvSpPr/>
          <p:nvPr/>
        </p:nvSpPr>
        <p:spPr>
          <a:xfrm flipH="1">
            <a:off x="6974825" y="2749518"/>
            <a:ext cx="7796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7" name="Line"/>
          <p:cNvSpPr/>
          <p:nvPr/>
        </p:nvSpPr>
        <p:spPr>
          <a:xfrm flipH="1">
            <a:off x="7238714" y="2635295"/>
            <a:ext cx="464679" cy="348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7148525" y="2447589"/>
            <a:ext cx="602354" cy="451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8749659" y="2363023"/>
            <a:ext cx="1" cy="526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Line"/>
          <p:cNvSpPr/>
          <p:nvPr/>
        </p:nvSpPr>
        <p:spPr>
          <a:xfrm flipH="1">
            <a:off x="8173388" y="2749518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Line"/>
          <p:cNvSpPr/>
          <p:nvPr/>
        </p:nvSpPr>
        <p:spPr>
          <a:xfrm flipH="1">
            <a:off x="8545015" y="2443942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>
            <a:off x="8449762" y="2524595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4513255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 flipV="1">
            <a:off x="4782124" y="2890697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Line"/>
          <p:cNvSpPr/>
          <p:nvPr/>
        </p:nvSpPr>
        <p:spPr>
          <a:xfrm flipV="1">
            <a:off x="5100630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6" name="Line"/>
          <p:cNvSpPr/>
          <p:nvPr/>
        </p:nvSpPr>
        <p:spPr>
          <a:xfrm flipV="1">
            <a:off x="5394317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Line"/>
          <p:cNvSpPr/>
          <p:nvPr/>
        </p:nvSpPr>
        <p:spPr>
          <a:xfrm flipV="1">
            <a:off x="4806943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8" name="Line"/>
          <p:cNvSpPr/>
          <p:nvPr/>
        </p:nvSpPr>
        <p:spPr>
          <a:xfrm flipV="1">
            <a:off x="4513255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5075812" y="3110963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Line"/>
          <p:cNvSpPr/>
          <p:nvPr/>
        </p:nvSpPr>
        <p:spPr>
          <a:xfrm flipV="1">
            <a:off x="5394317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Line"/>
          <p:cNvSpPr/>
          <p:nvPr/>
        </p:nvSpPr>
        <p:spPr>
          <a:xfrm flipV="1">
            <a:off x="4521193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4814880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Line"/>
          <p:cNvSpPr/>
          <p:nvPr/>
        </p:nvSpPr>
        <p:spPr>
          <a:xfrm flipV="1">
            <a:off x="5108567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4" name="Line"/>
          <p:cNvSpPr/>
          <p:nvPr/>
        </p:nvSpPr>
        <p:spPr>
          <a:xfrm flipV="1">
            <a:off x="5402254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5" name="Line"/>
          <p:cNvSpPr/>
          <p:nvPr/>
        </p:nvSpPr>
        <p:spPr>
          <a:xfrm flipV="1">
            <a:off x="4814880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6" name="Line"/>
          <p:cNvSpPr/>
          <p:nvPr/>
        </p:nvSpPr>
        <p:spPr>
          <a:xfrm flipV="1">
            <a:off x="4521193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5108567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5402254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H="1" flipV="1">
            <a:off x="938952" y="2830571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218044" y="2836892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 flipV="1">
            <a:off x="1498821" y="2845017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 flipV="1">
            <a:off x="1792508" y="2845017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3" name="Line"/>
          <p:cNvSpPr/>
          <p:nvPr/>
        </p:nvSpPr>
        <p:spPr>
          <a:xfrm flipH="1">
            <a:off x="1178283" y="3103967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>
            <a:off x="884595" y="3103967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498821" y="3065282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H="1" flipV="1">
            <a:off x="1792508" y="3065282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 flipV="1">
            <a:off x="946890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Line"/>
          <p:cNvSpPr/>
          <p:nvPr/>
        </p:nvSpPr>
        <p:spPr>
          <a:xfrm flipH="1" flipV="1">
            <a:off x="1240577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Line"/>
          <p:cNvSpPr/>
          <p:nvPr/>
        </p:nvSpPr>
        <p:spPr>
          <a:xfrm flipH="1" flipV="1">
            <a:off x="1534265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Line"/>
          <p:cNvSpPr/>
          <p:nvPr/>
        </p:nvSpPr>
        <p:spPr>
          <a:xfrm flipH="1" flipV="1">
            <a:off x="1827951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1" name="Line"/>
          <p:cNvSpPr/>
          <p:nvPr/>
        </p:nvSpPr>
        <p:spPr>
          <a:xfrm flipH="1" flipV="1">
            <a:off x="1240577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Line"/>
          <p:cNvSpPr/>
          <p:nvPr/>
        </p:nvSpPr>
        <p:spPr>
          <a:xfrm flipH="1" flipV="1">
            <a:off x="946890" y="2610306"/>
            <a:ext cx="81725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3" name="Line"/>
          <p:cNvSpPr/>
          <p:nvPr/>
        </p:nvSpPr>
        <p:spPr>
          <a:xfrm flipH="1" flipV="1">
            <a:off x="1519669" y="2616626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Line"/>
          <p:cNvSpPr/>
          <p:nvPr/>
        </p:nvSpPr>
        <p:spPr>
          <a:xfrm flipH="1" flipV="1">
            <a:off x="1827951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5" name="Line"/>
          <p:cNvSpPr/>
          <p:nvPr/>
        </p:nvSpPr>
        <p:spPr>
          <a:xfrm flipH="1" flipV="1">
            <a:off x="2121628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6" name="Line"/>
          <p:cNvSpPr/>
          <p:nvPr/>
        </p:nvSpPr>
        <p:spPr>
          <a:xfrm flipH="1" flipV="1">
            <a:off x="2415316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740557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034245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 flipV="1">
            <a:off x="2415316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121628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1" name="Line"/>
          <p:cNvSpPr/>
          <p:nvPr/>
        </p:nvSpPr>
        <p:spPr>
          <a:xfrm flipV="1">
            <a:off x="2740557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2" name="Line"/>
          <p:cNvSpPr/>
          <p:nvPr/>
        </p:nvSpPr>
        <p:spPr>
          <a:xfrm flipV="1">
            <a:off x="3034245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2161120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4" name="Line"/>
          <p:cNvSpPr/>
          <p:nvPr/>
        </p:nvSpPr>
        <p:spPr>
          <a:xfrm flipV="1">
            <a:off x="2454807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2748495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3042182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 flipH="1" flipV="1">
            <a:off x="2423252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Line"/>
          <p:cNvSpPr/>
          <p:nvPr/>
        </p:nvSpPr>
        <p:spPr>
          <a:xfrm flipH="1" flipV="1">
            <a:off x="2129566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748495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3042182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914110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2" name="Line"/>
          <p:cNvSpPr/>
          <p:nvPr/>
        </p:nvSpPr>
        <p:spPr>
          <a:xfrm flipH="1" flipV="1">
            <a:off x="1207797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 flipV="1">
            <a:off x="1501485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 flipV="1">
            <a:off x="1795172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 flipV="1">
            <a:off x="1207797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6" name="Line"/>
          <p:cNvSpPr/>
          <p:nvPr/>
        </p:nvSpPr>
        <p:spPr>
          <a:xfrm flipH="1" flipV="1">
            <a:off x="914110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7" name="Line"/>
          <p:cNvSpPr/>
          <p:nvPr/>
        </p:nvSpPr>
        <p:spPr>
          <a:xfrm flipH="1" flipV="1">
            <a:off x="1501485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795172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922047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215735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H="1" flipV="1">
            <a:off x="1509422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 flipV="1">
            <a:off x="1803110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H="1" flipV="1">
            <a:off x="1215735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H="1" flipV="1">
            <a:off x="922047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 flipV="1">
            <a:off x="1509422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6" name="Line"/>
          <p:cNvSpPr/>
          <p:nvPr/>
        </p:nvSpPr>
        <p:spPr>
          <a:xfrm flipH="1" flipV="1">
            <a:off x="1803110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Line"/>
          <p:cNvSpPr/>
          <p:nvPr/>
        </p:nvSpPr>
        <p:spPr>
          <a:xfrm flipH="1" flipV="1">
            <a:off x="887777" y="556496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8" name="Line"/>
          <p:cNvSpPr/>
          <p:nvPr/>
        </p:nvSpPr>
        <p:spPr>
          <a:xfrm flipH="1">
            <a:off x="1178708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H="1">
            <a:off x="1472395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1778992" y="5548115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1" name="Line"/>
          <p:cNvSpPr/>
          <p:nvPr/>
        </p:nvSpPr>
        <p:spPr>
          <a:xfrm flipH="1">
            <a:off x="1178708" y="5793836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2" name="Line"/>
          <p:cNvSpPr/>
          <p:nvPr/>
        </p:nvSpPr>
        <p:spPr>
          <a:xfrm flipH="1" flipV="1">
            <a:off x="887777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3" name="Line"/>
          <p:cNvSpPr/>
          <p:nvPr/>
        </p:nvSpPr>
        <p:spPr>
          <a:xfrm flipH="1" flipV="1">
            <a:off x="1475151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1778992" y="5768381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895714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6" name="Line"/>
          <p:cNvSpPr/>
          <p:nvPr/>
        </p:nvSpPr>
        <p:spPr>
          <a:xfrm flipH="1" flipV="1">
            <a:off x="1189401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 flipV="1">
            <a:off x="1483089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Line"/>
          <p:cNvSpPr/>
          <p:nvPr/>
        </p:nvSpPr>
        <p:spPr>
          <a:xfrm flipH="1" flipV="1">
            <a:off x="1776776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9" name="Line"/>
          <p:cNvSpPr/>
          <p:nvPr/>
        </p:nvSpPr>
        <p:spPr>
          <a:xfrm flipH="1" flipV="1">
            <a:off x="1189401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H="1" flipV="1">
            <a:off x="895714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 flipH="1" flipV="1">
            <a:off x="1483089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H="1" flipV="1">
            <a:off x="1776776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4507674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4801362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5070231" y="3771759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6" name="Line"/>
          <p:cNvSpPr/>
          <p:nvPr/>
        </p:nvSpPr>
        <p:spPr>
          <a:xfrm flipV="1">
            <a:off x="5388736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7" name="Line"/>
          <p:cNvSpPr/>
          <p:nvPr/>
        </p:nvSpPr>
        <p:spPr>
          <a:xfrm flipV="1">
            <a:off x="4801362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4507674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9" name="Line"/>
          <p:cNvSpPr/>
          <p:nvPr/>
        </p:nvSpPr>
        <p:spPr>
          <a:xfrm flipV="1">
            <a:off x="5095049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0" name="Line"/>
          <p:cNvSpPr/>
          <p:nvPr/>
        </p:nvSpPr>
        <p:spPr>
          <a:xfrm flipV="1">
            <a:off x="5388736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1" name="Line"/>
          <p:cNvSpPr/>
          <p:nvPr/>
        </p:nvSpPr>
        <p:spPr>
          <a:xfrm flipV="1">
            <a:off x="4490793" y="3331228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2" name="Line"/>
          <p:cNvSpPr/>
          <p:nvPr/>
        </p:nvSpPr>
        <p:spPr>
          <a:xfrm flipV="1">
            <a:off x="4809299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3" name="Line"/>
          <p:cNvSpPr/>
          <p:nvPr/>
        </p:nvSpPr>
        <p:spPr>
          <a:xfrm flipV="1">
            <a:off x="5102986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Line"/>
          <p:cNvSpPr/>
          <p:nvPr/>
        </p:nvSpPr>
        <p:spPr>
          <a:xfrm flipV="1">
            <a:off x="5396673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5" name="Line"/>
          <p:cNvSpPr/>
          <p:nvPr/>
        </p:nvSpPr>
        <p:spPr>
          <a:xfrm flipV="1">
            <a:off x="4809299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6" name="Line"/>
          <p:cNvSpPr/>
          <p:nvPr/>
        </p:nvSpPr>
        <p:spPr>
          <a:xfrm flipV="1">
            <a:off x="4515612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7" name="Line"/>
          <p:cNvSpPr/>
          <p:nvPr/>
        </p:nvSpPr>
        <p:spPr>
          <a:xfrm flipV="1">
            <a:off x="5102986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8" name="Line"/>
          <p:cNvSpPr/>
          <p:nvPr/>
        </p:nvSpPr>
        <p:spPr>
          <a:xfrm flipV="1">
            <a:off x="5396673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9" name="Line"/>
          <p:cNvSpPr/>
          <p:nvPr/>
        </p:nvSpPr>
        <p:spPr>
          <a:xfrm flipV="1">
            <a:off x="4470926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V="1">
            <a:off x="4789432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Line"/>
          <p:cNvSpPr/>
          <p:nvPr/>
        </p:nvSpPr>
        <p:spPr>
          <a:xfrm flipV="1">
            <a:off x="5058301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2" name="Line"/>
          <p:cNvSpPr/>
          <p:nvPr/>
        </p:nvSpPr>
        <p:spPr>
          <a:xfrm flipH="1">
            <a:off x="5360433" y="4675751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3" name="Line"/>
          <p:cNvSpPr/>
          <p:nvPr/>
        </p:nvSpPr>
        <p:spPr>
          <a:xfrm flipV="1">
            <a:off x="4789432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4" name="Line"/>
          <p:cNvSpPr/>
          <p:nvPr/>
        </p:nvSpPr>
        <p:spPr>
          <a:xfrm flipV="1">
            <a:off x="4470926" y="4913890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5" name="Line"/>
          <p:cNvSpPr/>
          <p:nvPr/>
        </p:nvSpPr>
        <p:spPr>
          <a:xfrm flipH="1">
            <a:off x="5066746" y="4896016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6" name="Line"/>
          <p:cNvSpPr/>
          <p:nvPr/>
        </p:nvSpPr>
        <p:spPr>
          <a:xfrm flipV="1">
            <a:off x="5376807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4478863" y="4253093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479736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5091057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 flipV="1">
            <a:off x="5384744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1" name="Line"/>
          <p:cNvSpPr/>
          <p:nvPr/>
        </p:nvSpPr>
        <p:spPr>
          <a:xfrm flipV="1">
            <a:off x="4772551" y="4473359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Line"/>
          <p:cNvSpPr/>
          <p:nvPr/>
        </p:nvSpPr>
        <p:spPr>
          <a:xfrm flipV="1">
            <a:off x="4503682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Line"/>
          <p:cNvSpPr/>
          <p:nvPr/>
        </p:nvSpPr>
        <p:spPr>
          <a:xfrm flipV="1">
            <a:off x="5091057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>
            <a:off x="5368371" y="4455485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551272" y="5520997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4844960" y="5520997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5078900" y="5564114"/>
            <a:ext cx="180876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Line"/>
          <p:cNvSpPr/>
          <p:nvPr/>
        </p:nvSpPr>
        <p:spPr>
          <a:xfrm flipH="1">
            <a:off x="5376894" y="5556813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9" name="Line"/>
          <p:cNvSpPr/>
          <p:nvPr/>
        </p:nvSpPr>
        <p:spPr>
          <a:xfrm>
            <a:off x="4844960" y="5741262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4551272" y="5741262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5078900" y="5784379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5372587" y="5784379"/>
            <a:ext cx="180877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499462" y="5123583"/>
            <a:ext cx="180877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4813830" y="5099019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091144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5384831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4793150" y="5343848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8" name="Line"/>
          <p:cNvSpPr/>
          <p:nvPr/>
        </p:nvSpPr>
        <p:spPr>
          <a:xfrm>
            <a:off x="4559210" y="5300731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107517" y="531928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5384831" y="5336547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Line"/>
          <p:cNvSpPr/>
          <p:nvPr/>
        </p:nvSpPr>
        <p:spPr>
          <a:xfrm flipH="1" flipV="1">
            <a:off x="3386318" y="5527334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618675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3912361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206049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18675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6" name="Line"/>
          <p:cNvSpPr/>
          <p:nvPr/>
        </p:nvSpPr>
        <p:spPr>
          <a:xfrm flipH="1" flipV="1">
            <a:off x="3386318" y="5747599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3912361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4206049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Line"/>
          <p:cNvSpPr/>
          <p:nvPr/>
        </p:nvSpPr>
        <p:spPr>
          <a:xfrm flipV="1">
            <a:off x="3332925" y="51088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3687942" y="5086802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 flipV="1">
            <a:off x="3981630" y="5086802"/>
            <a:ext cx="16855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2" name="Line"/>
          <p:cNvSpPr/>
          <p:nvPr/>
        </p:nvSpPr>
        <p:spPr>
          <a:xfrm flipV="1">
            <a:off x="4213986" y="5108829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3" name="Line"/>
          <p:cNvSpPr/>
          <p:nvPr/>
        </p:nvSpPr>
        <p:spPr>
          <a:xfrm flipH="1" flipV="1">
            <a:off x="3687942" y="5307068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3332925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3920299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4213986" y="5329094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7" name="Line"/>
          <p:cNvSpPr/>
          <p:nvPr/>
        </p:nvSpPr>
        <p:spPr>
          <a:xfrm flipH="1" flipV="1">
            <a:off x="3378380" y="4636461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8" name="Line"/>
          <p:cNvSpPr/>
          <p:nvPr/>
        </p:nvSpPr>
        <p:spPr>
          <a:xfrm flipH="1" flipV="1">
            <a:off x="3672068" y="4636461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3904425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4198111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1" name="Line"/>
          <p:cNvSpPr/>
          <p:nvPr/>
        </p:nvSpPr>
        <p:spPr>
          <a:xfrm flipH="1" flipV="1">
            <a:off x="3672068" y="4856726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2" name="Line"/>
          <p:cNvSpPr/>
          <p:nvPr/>
        </p:nvSpPr>
        <p:spPr>
          <a:xfrm flipH="1" flipV="1">
            <a:off x="3378380" y="4856726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3904425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4198111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5" name="Line"/>
          <p:cNvSpPr/>
          <p:nvPr/>
        </p:nvSpPr>
        <p:spPr>
          <a:xfrm flipH="1" flipV="1">
            <a:off x="3386318" y="4195930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3618675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3912361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420604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3618675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Line"/>
          <p:cNvSpPr/>
          <p:nvPr/>
        </p:nvSpPr>
        <p:spPr>
          <a:xfrm flipH="1" flipV="1">
            <a:off x="3386318" y="4416195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3912361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4206049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3" name="Line"/>
          <p:cNvSpPr/>
          <p:nvPr/>
        </p:nvSpPr>
        <p:spPr>
          <a:xfrm flipV="1">
            <a:off x="3313058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4" name="Line"/>
          <p:cNvSpPr/>
          <p:nvPr/>
        </p:nvSpPr>
        <p:spPr>
          <a:xfrm flipV="1">
            <a:off x="3592768" y="3757332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900433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6" name="Line"/>
          <p:cNvSpPr/>
          <p:nvPr/>
        </p:nvSpPr>
        <p:spPr>
          <a:xfrm flipV="1">
            <a:off x="4194120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3606745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>
            <a:off x="3315349" y="3961911"/>
            <a:ext cx="134933" cy="10389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3886455" y="3977597"/>
            <a:ext cx="167469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0" name="Line"/>
          <p:cNvSpPr/>
          <p:nvPr/>
        </p:nvSpPr>
        <p:spPr>
          <a:xfrm flipV="1">
            <a:off x="4194120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3320995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2" name="Line"/>
          <p:cNvSpPr/>
          <p:nvPr/>
        </p:nvSpPr>
        <p:spPr>
          <a:xfrm flipV="1">
            <a:off x="3614683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3" name="Line"/>
          <p:cNvSpPr/>
          <p:nvPr/>
        </p:nvSpPr>
        <p:spPr>
          <a:xfrm flipV="1">
            <a:off x="3908370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Line"/>
          <p:cNvSpPr/>
          <p:nvPr/>
        </p:nvSpPr>
        <p:spPr>
          <a:xfrm flipV="1">
            <a:off x="4202057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5" name="Line"/>
          <p:cNvSpPr/>
          <p:nvPr/>
        </p:nvSpPr>
        <p:spPr>
          <a:xfrm flipV="1">
            <a:off x="3614683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6" name="Line"/>
          <p:cNvSpPr/>
          <p:nvPr/>
        </p:nvSpPr>
        <p:spPr>
          <a:xfrm flipV="1">
            <a:off x="3307018" y="3537066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7" name="Line"/>
          <p:cNvSpPr/>
          <p:nvPr/>
        </p:nvSpPr>
        <p:spPr>
          <a:xfrm flipV="1">
            <a:off x="3908370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4202057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9" name="Line"/>
          <p:cNvSpPr/>
          <p:nvPr/>
        </p:nvSpPr>
        <p:spPr>
          <a:xfrm flipV="1">
            <a:off x="3324840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3618527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3912215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Line"/>
          <p:cNvSpPr/>
          <p:nvPr/>
        </p:nvSpPr>
        <p:spPr>
          <a:xfrm flipV="1">
            <a:off x="4205902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Line"/>
          <p:cNvSpPr/>
          <p:nvPr/>
        </p:nvSpPr>
        <p:spPr>
          <a:xfrm flipV="1">
            <a:off x="3618527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3324840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5" name="Line"/>
          <p:cNvSpPr/>
          <p:nvPr/>
        </p:nvSpPr>
        <p:spPr>
          <a:xfrm flipV="1">
            <a:off x="3912215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6" name="Line"/>
          <p:cNvSpPr/>
          <p:nvPr/>
        </p:nvSpPr>
        <p:spPr>
          <a:xfrm flipV="1">
            <a:off x="4205902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7" name="Line"/>
          <p:cNvSpPr/>
          <p:nvPr/>
        </p:nvSpPr>
        <p:spPr>
          <a:xfrm flipV="1">
            <a:off x="3332777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3626465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 flipV="1">
            <a:off x="3920152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Line"/>
          <p:cNvSpPr/>
          <p:nvPr/>
        </p:nvSpPr>
        <p:spPr>
          <a:xfrm flipV="1">
            <a:off x="4213840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1" name="Line"/>
          <p:cNvSpPr/>
          <p:nvPr/>
        </p:nvSpPr>
        <p:spPr>
          <a:xfrm flipV="1">
            <a:off x="3626465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3332777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Line"/>
          <p:cNvSpPr/>
          <p:nvPr/>
        </p:nvSpPr>
        <p:spPr>
          <a:xfrm flipV="1">
            <a:off x="3920152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Line"/>
          <p:cNvSpPr/>
          <p:nvPr/>
        </p:nvSpPr>
        <p:spPr>
          <a:xfrm flipV="1">
            <a:off x="4213840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5" name="Line"/>
          <p:cNvSpPr/>
          <p:nvPr/>
        </p:nvSpPr>
        <p:spPr>
          <a:xfrm flipH="1">
            <a:off x="2059771" y="5578395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6" name="Line"/>
          <p:cNvSpPr/>
          <p:nvPr/>
        </p:nvSpPr>
        <p:spPr>
          <a:xfrm flipH="1" flipV="1">
            <a:off x="2356214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2649902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Line"/>
          <p:cNvSpPr/>
          <p:nvPr/>
        </p:nvSpPr>
        <p:spPr>
          <a:xfrm flipH="1" flipV="1">
            <a:off x="2943589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H="1">
            <a:off x="2353458" y="579866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0" name="Line"/>
          <p:cNvSpPr/>
          <p:nvPr/>
        </p:nvSpPr>
        <p:spPr>
          <a:xfrm flipH="1" flipV="1">
            <a:off x="2062526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1" name="Line"/>
          <p:cNvSpPr/>
          <p:nvPr/>
        </p:nvSpPr>
        <p:spPr>
          <a:xfrm flipH="1" flipV="1">
            <a:off x="2649902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2939486" y="5807614"/>
            <a:ext cx="193134" cy="727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3" name="Line"/>
          <p:cNvSpPr/>
          <p:nvPr/>
        </p:nvSpPr>
        <p:spPr>
          <a:xfrm flipH="1" flipV="1">
            <a:off x="2070464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2364152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5" name="Line"/>
          <p:cNvSpPr/>
          <p:nvPr/>
        </p:nvSpPr>
        <p:spPr>
          <a:xfrm flipH="1" flipV="1">
            <a:off x="2657839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6" name="Line"/>
          <p:cNvSpPr/>
          <p:nvPr/>
        </p:nvSpPr>
        <p:spPr>
          <a:xfrm flipH="1" flipV="1">
            <a:off x="2951526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7" name="Line"/>
          <p:cNvSpPr/>
          <p:nvPr/>
        </p:nvSpPr>
        <p:spPr>
          <a:xfrm flipH="1" flipV="1">
            <a:off x="2360295" y="5364401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8" name="Line"/>
          <p:cNvSpPr/>
          <p:nvPr/>
        </p:nvSpPr>
        <p:spPr>
          <a:xfrm flipH="1" flipV="1">
            <a:off x="2070464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9" name="Line"/>
          <p:cNvSpPr/>
          <p:nvPr/>
        </p:nvSpPr>
        <p:spPr>
          <a:xfrm flipH="1" flipV="1">
            <a:off x="2657839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0" name="Line"/>
          <p:cNvSpPr/>
          <p:nvPr/>
        </p:nvSpPr>
        <p:spPr>
          <a:xfrm flipH="1" flipV="1">
            <a:off x="2951526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 flipV="1">
            <a:off x="2054589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2" name="Line"/>
          <p:cNvSpPr/>
          <p:nvPr/>
        </p:nvSpPr>
        <p:spPr>
          <a:xfrm flipH="1" flipV="1">
            <a:off x="2348276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3" name="Line"/>
          <p:cNvSpPr/>
          <p:nvPr/>
        </p:nvSpPr>
        <p:spPr>
          <a:xfrm flipH="1" flipV="1">
            <a:off x="2641964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 flipV="1">
            <a:off x="2931795" y="4703604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 flipV="1">
            <a:off x="2348276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 flipV="1">
            <a:off x="2054589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7" name="Line"/>
          <p:cNvSpPr/>
          <p:nvPr/>
        </p:nvSpPr>
        <p:spPr>
          <a:xfrm flipH="1" flipV="1">
            <a:off x="2641964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8" name="Line"/>
          <p:cNvSpPr/>
          <p:nvPr/>
        </p:nvSpPr>
        <p:spPr>
          <a:xfrm flipH="1" flipV="1">
            <a:off x="2935652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Line"/>
          <p:cNvSpPr/>
          <p:nvPr/>
        </p:nvSpPr>
        <p:spPr>
          <a:xfrm flipH="1" flipV="1">
            <a:off x="2062526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0" name="Line"/>
          <p:cNvSpPr/>
          <p:nvPr/>
        </p:nvSpPr>
        <p:spPr>
          <a:xfrm flipH="1" flipV="1">
            <a:off x="2356214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Line"/>
          <p:cNvSpPr/>
          <p:nvPr/>
        </p:nvSpPr>
        <p:spPr>
          <a:xfrm flipH="1">
            <a:off x="2648905" y="4250811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2" name="Line"/>
          <p:cNvSpPr/>
          <p:nvPr/>
        </p:nvSpPr>
        <p:spPr>
          <a:xfrm flipH="1">
            <a:off x="2942592" y="4250811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Line"/>
          <p:cNvSpPr/>
          <p:nvPr/>
        </p:nvSpPr>
        <p:spPr>
          <a:xfrm flipH="1" flipV="1">
            <a:off x="2352357" y="4483339"/>
            <a:ext cx="192641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 flipV="1">
            <a:off x="2062526" y="446845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Line"/>
          <p:cNvSpPr/>
          <p:nvPr/>
        </p:nvSpPr>
        <p:spPr>
          <a:xfrm flipH="1">
            <a:off x="2648905" y="4471077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Line"/>
          <p:cNvSpPr/>
          <p:nvPr/>
        </p:nvSpPr>
        <p:spPr>
          <a:xfrm flipH="1">
            <a:off x="2942592" y="4471077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7" name="Line"/>
          <p:cNvSpPr/>
          <p:nvPr/>
        </p:nvSpPr>
        <p:spPr>
          <a:xfrm flipH="1" flipV="1">
            <a:off x="2087210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8" name="Line"/>
          <p:cNvSpPr/>
          <p:nvPr/>
        </p:nvSpPr>
        <p:spPr>
          <a:xfrm flipH="1" flipV="1">
            <a:off x="2380897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9" name="Line"/>
          <p:cNvSpPr/>
          <p:nvPr/>
        </p:nvSpPr>
        <p:spPr>
          <a:xfrm flipH="1">
            <a:off x="2673588" y="3787189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Line"/>
          <p:cNvSpPr/>
          <p:nvPr/>
        </p:nvSpPr>
        <p:spPr>
          <a:xfrm flipH="1" flipV="1">
            <a:off x="2968272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1" name="Line"/>
          <p:cNvSpPr/>
          <p:nvPr/>
        </p:nvSpPr>
        <p:spPr>
          <a:xfrm flipH="1" flipV="1">
            <a:off x="2380897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Line"/>
          <p:cNvSpPr/>
          <p:nvPr/>
        </p:nvSpPr>
        <p:spPr>
          <a:xfrm flipH="1" flipV="1">
            <a:off x="2087210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3" name="Line"/>
          <p:cNvSpPr/>
          <p:nvPr/>
        </p:nvSpPr>
        <p:spPr>
          <a:xfrm flipH="1">
            <a:off x="2673588" y="4007455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3058744" y="3953535"/>
            <a:ext cx="3984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Line"/>
          <p:cNvSpPr/>
          <p:nvPr/>
        </p:nvSpPr>
        <p:spPr>
          <a:xfrm flipH="1" flipV="1">
            <a:off x="2095147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H="1" flipV="1">
            <a:off x="2388835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 flipH="1" flipV="1">
            <a:off x="2682522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Line"/>
          <p:cNvSpPr/>
          <p:nvPr/>
        </p:nvSpPr>
        <p:spPr>
          <a:xfrm flipV="1">
            <a:off x="2984505" y="3329550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9" name="Line"/>
          <p:cNvSpPr/>
          <p:nvPr/>
        </p:nvSpPr>
        <p:spPr>
          <a:xfrm>
            <a:off x="2479308" y="3513004"/>
            <a:ext cx="3983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0" name="Line"/>
          <p:cNvSpPr/>
          <p:nvPr/>
        </p:nvSpPr>
        <p:spPr>
          <a:xfrm flipH="1" flipV="1">
            <a:off x="2095147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Line"/>
          <p:cNvSpPr/>
          <p:nvPr/>
        </p:nvSpPr>
        <p:spPr>
          <a:xfrm flipH="1" flipV="1">
            <a:off x="2682522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2984505" y="3549816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Line"/>
          <p:cNvSpPr/>
          <p:nvPr/>
        </p:nvSpPr>
        <p:spPr>
          <a:xfrm flipH="1" flipV="1">
            <a:off x="883832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Line"/>
          <p:cNvSpPr/>
          <p:nvPr/>
        </p:nvSpPr>
        <p:spPr>
          <a:xfrm flipH="1" flipV="1">
            <a:off x="1177519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5" name="Line"/>
          <p:cNvSpPr/>
          <p:nvPr/>
        </p:nvSpPr>
        <p:spPr>
          <a:xfrm flipH="1" flipV="1">
            <a:off x="1471206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774830" y="3761667"/>
            <a:ext cx="165057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Line"/>
          <p:cNvSpPr/>
          <p:nvPr/>
        </p:nvSpPr>
        <p:spPr>
          <a:xfrm flipH="1" flipV="1">
            <a:off x="1177519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8" name="Line"/>
          <p:cNvSpPr/>
          <p:nvPr/>
        </p:nvSpPr>
        <p:spPr>
          <a:xfrm flipH="1" flipV="1">
            <a:off x="883832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9" name="Line"/>
          <p:cNvSpPr/>
          <p:nvPr/>
        </p:nvSpPr>
        <p:spPr>
          <a:xfrm flipH="1" flipV="1">
            <a:off x="1471206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0" name="Line"/>
          <p:cNvSpPr/>
          <p:nvPr/>
        </p:nvSpPr>
        <p:spPr>
          <a:xfrm flipH="1" flipV="1">
            <a:off x="1764894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Line"/>
          <p:cNvSpPr/>
          <p:nvPr/>
        </p:nvSpPr>
        <p:spPr>
          <a:xfrm flipH="1" flipV="1">
            <a:off x="891769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H="1" flipV="1">
            <a:off x="1185456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H="1" flipV="1">
            <a:off x="1479144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4" name="Line"/>
          <p:cNvSpPr/>
          <p:nvPr/>
        </p:nvSpPr>
        <p:spPr>
          <a:xfrm flipV="1">
            <a:off x="1782767" y="3321136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Line"/>
          <p:cNvSpPr/>
          <p:nvPr/>
        </p:nvSpPr>
        <p:spPr>
          <a:xfrm flipH="1" flipV="1">
            <a:off x="1185456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Line"/>
          <p:cNvSpPr/>
          <p:nvPr/>
        </p:nvSpPr>
        <p:spPr>
          <a:xfrm flipH="1" flipV="1">
            <a:off x="891769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H="1" flipV="1">
            <a:off x="1479144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8" name="Line"/>
          <p:cNvSpPr/>
          <p:nvPr/>
        </p:nvSpPr>
        <p:spPr>
          <a:xfrm flipV="1">
            <a:off x="1782767" y="3541401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9" name="Line"/>
          <p:cNvSpPr/>
          <p:nvPr/>
        </p:nvSpPr>
        <p:spPr>
          <a:xfrm>
            <a:off x="8758125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0" name="Line"/>
          <p:cNvSpPr/>
          <p:nvPr/>
        </p:nvSpPr>
        <p:spPr>
          <a:xfrm flipH="1">
            <a:off x="8181854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1" name="Line"/>
          <p:cNvSpPr/>
          <p:nvPr/>
        </p:nvSpPr>
        <p:spPr>
          <a:xfrm flipH="1">
            <a:off x="8553481" y="3377010"/>
            <a:ext cx="612081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2" name="Line"/>
          <p:cNvSpPr/>
          <p:nvPr/>
        </p:nvSpPr>
        <p:spPr>
          <a:xfrm>
            <a:off x="8458230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3" name="Line"/>
          <p:cNvSpPr/>
          <p:nvPr/>
        </p:nvSpPr>
        <p:spPr>
          <a:xfrm>
            <a:off x="7508803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4" name="Line"/>
          <p:cNvSpPr/>
          <p:nvPr/>
        </p:nvSpPr>
        <p:spPr>
          <a:xfrm flipH="1">
            <a:off x="6932530" y="3682586"/>
            <a:ext cx="842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5" name="Line"/>
          <p:cNvSpPr/>
          <p:nvPr/>
        </p:nvSpPr>
        <p:spPr>
          <a:xfrm flipH="1">
            <a:off x="7304158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7208905" y="3457664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7" name="Line"/>
          <p:cNvSpPr/>
          <p:nvPr/>
        </p:nvSpPr>
        <p:spPr>
          <a:xfrm>
            <a:off x="9954951" y="3442464"/>
            <a:ext cx="1" cy="3669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8" name="Line"/>
          <p:cNvSpPr/>
          <p:nvPr/>
        </p:nvSpPr>
        <p:spPr>
          <a:xfrm flipH="1">
            <a:off x="9775025" y="3682586"/>
            <a:ext cx="7561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9" name="Line"/>
          <p:cNvSpPr/>
          <p:nvPr/>
        </p:nvSpPr>
        <p:spPr>
          <a:xfrm flipH="1">
            <a:off x="9750307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Line"/>
          <p:cNvSpPr/>
          <p:nvPr/>
        </p:nvSpPr>
        <p:spPr>
          <a:xfrm>
            <a:off x="9655054" y="3457664"/>
            <a:ext cx="432400" cy="3243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Line"/>
          <p:cNvSpPr/>
          <p:nvPr/>
        </p:nvSpPr>
        <p:spPr>
          <a:xfrm>
            <a:off x="11161685" y="3296091"/>
            <a:ext cx="1" cy="5932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Line"/>
          <p:cNvSpPr/>
          <p:nvPr/>
        </p:nvSpPr>
        <p:spPr>
          <a:xfrm flipH="1">
            <a:off x="10585413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Line"/>
          <p:cNvSpPr/>
          <p:nvPr/>
        </p:nvSpPr>
        <p:spPr>
          <a:xfrm flipH="1">
            <a:off x="10957041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4" name="Line"/>
          <p:cNvSpPr/>
          <p:nvPr/>
        </p:nvSpPr>
        <p:spPr>
          <a:xfrm>
            <a:off x="10861789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7552487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Line"/>
          <p:cNvSpPr/>
          <p:nvPr/>
        </p:nvSpPr>
        <p:spPr>
          <a:xfrm flipH="1">
            <a:off x="6976215" y="4585788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Line"/>
          <p:cNvSpPr/>
          <p:nvPr/>
        </p:nvSpPr>
        <p:spPr>
          <a:xfrm flipH="1">
            <a:off x="7347842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>
            <a:off x="7252589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8751741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Line"/>
          <p:cNvSpPr/>
          <p:nvPr/>
        </p:nvSpPr>
        <p:spPr>
          <a:xfrm flipH="1">
            <a:off x="8175469" y="4585788"/>
            <a:ext cx="8674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Line"/>
          <p:cNvSpPr/>
          <p:nvPr/>
        </p:nvSpPr>
        <p:spPr>
          <a:xfrm flipH="1">
            <a:off x="8547096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8451843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9952789" y="4197679"/>
            <a:ext cx="1" cy="5331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4" name="Line"/>
          <p:cNvSpPr/>
          <p:nvPr/>
        </p:nvSpPr>
        <p:spPr>
          <a:xfrm flipH="1">
            <a:off x="9743569" y="4584173"/>
            <a:ext cx="7854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5" name="Line"/>
          <p:cNvSpPr/>
          <p:nvPr/>
        </p:nvSpPr>
        <p:spPr>
          <a:xfrm flipH="1">
            <a:off x="974814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9652892" y="4359250"/>
            <a:ext cx="436724" cy="327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1161160" y="4197678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8" name="Line"/>
          <p:cNvSpPr/>
          <p:nvPr/>
        </p:nvSpPr>
        <p:spPr>
          <a:xfrm flipH="1">
            <a:off x="10584888" y="4584173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9" name="Line"/>
          <p:cNvSpPr/>
          <p:nvPr/>
        </p:nvSpPr>
        <p:spPr>
          <a:xfrm flipH="1">
            <a:off x="1095651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0" name="Line"/>
          <p:cNvSpPr/>
          <p:nvPr/>
        </p:nvSpPr>
        <p:spPr>
          <a:xfrm>
            <a:off x="10861262" y="4359251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1" name="Line"/>
          <p:cNvSpPr/>
          <p:nvPr/>
        </p:nvSpPr>
        <p:spPr>
          <a:xfrm>
            <a:off x="7548417" y="5287979"/>
            <a:ext cx="1" cy="355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Line"/>
          <p:cNvSpPr/>
          <p:nvPr/>
        </p:nvSpPr>
        <p:spPr>
          <a:xfrm flipH="1">
            <a:off x="6972144" y="5505795"/>
            <a:ext cx="8503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Line"/>
          <p:cNvSpPr/>
          <p:nvPr/>
        </p:nvSpPr>
        <p:spPr>
          <a:xfrm flipH="1">
            <a:off x="7343772" y="5403810"/>
            <a:ext cx="340625" cy="2554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Line"/>
          <p:cNvSpPr/>
          <p:nvPr/>
        </p:nvSpPr>
        <p:spPr>
          <a:xfrm>
            <a:off x="7248520" y="5280872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Line"/>
          <p:cNvSpPr/>
          <p:nvPr/>
        </p:nvSpPr>
        <p:spPr>
          <a:xfrm>
            <a:off x="8752638" y="5350431"/>
            <a:ext cx="1" cy="3004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6" name="Line"/>
          <p:cNvSpPr/>
          <p:nvPr/>
        </p:nvSpPr>
        <p:spPr>
          <a:xfrm flipH="1">
            <a:off x="8176366" y="5505795"/>
            <a:ext cx="853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7" name="Line"/>
          <p:cNvSpPr/>
          <p:nvPr/>
        </p:nvSpPr>
        <p:spPr>
          <a:xfrm flipH="1">
            <a:off x="8547993" y="5390010"/>
            <a:ext cx="359027" cy="269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8452740" y="5280873"/>
            <a:ext cx="448654" cy="336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9965284" y="5119300"/>
            <a:ext cx="1" cy="5240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Line"/>
          <p:cNvSpPr/>
          <p:nvPr/>
        </p:nvSpPr>
        <p:spPr>
          <a:xfrm flipH="1">
            <a:off x="9756063" y="5505795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H="1">
            <a:off x="9760639" y="5200219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9665387" y="5280873"/>
            <a:ext cx="433077" cy="3248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Line"/>
          <p:cNvSpPr/>
          <p:nvPr/>
        </p:nvSpPr>
        <p:spPr>
          <a:xfrm>
            <a:off x="11161160" y="5121657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Line"/>
          <p:cNvSpPr/>
          <p:nvPr/>
        </p:nvSpPr>
        <p:spPr>
          <a:xfrm flipH="1">
            <a:off x="10869979" y="5508152"/>
            <a:ext cx="8674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Line"/>
          <p:cNvSpPr/>
          <p:nvPr/>
        </p:nvSpPr>
        <p:spPr>
          <a:xfrm flipH="1">
            <a:off x="10956515" y="5202576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Line"/>
          <p:cNvSpPr/>
          <p:nvPr/>
        </p:nvSpPr>
        <p:spPr>
          <a:xfrm>
            <a:off x="10861262" y="5283229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Line"/>
          <p:cNvSpPr/>
          <p:nvPr/>
        </p:nvSpPr>
        <p:spPr>
          <a:xfrm>
            <a:off x="9952790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>
            <a:off x="9376518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Line"/>
          <p:cNvSpPr/>
          <p:nvPr/>
        </p:nvSpPr>
        <p:spPr>
          <a:xfrm flipH="1">
            <a:off x="9748145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Line"/>
          <p:cNvSpPr/>
          <p:nvPr/>
        </p:nvSpPr>
        <p:spPr>
          <a:xfrm>
            <a:off x="9652892" y="2530798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Line"/>
          <p:cNvSpPr/>
          <p:nvPr/>
        </p:nvSpPr>
        <p:spPr>
          <a:xfrm>
            <a:off x="11161685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Line"/>
          <p:cNvSpPr/>
          <p:nvPr/>
        </p:nvSpPr>
        <p:spPr>
          <a:xfrm flipH="1">
            <a:off x="10585413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Line"/>
          <p:cNvSpPr/>
          <p:nvPr/>
        </p:nvSpPr>
        <p:spPr>
          <a:xfrm flipH="1">
            <a:off x="10957041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Line"/>
          <p:cNvSpPr/>
          <p:nvPr/>
        </p:nvSpPr>
        <p:spPr>
          <a:xfrm>
            <a:off x="10861789" y="2530798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</p:spTree>
    <p:extLst>
      <p:ext uri="{BB962C8B-B14F-4D97-AF65-F5344CB8AC3E}">
        <p14:creationId xmlns:p14="http://schemas.microsoft.com/office/powerpoint/2010/main" val="34993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pic>
        <p:nvPicPr>
          <p:cNvPr id="20482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75" y="1614115"/>
            <a:ext cx="5332343" cy="4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sif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6" y="1859017"/>
            <a:ext cx="3776069" cy="37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55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Invariant to:</a:t>
            </a:r>
          </a:p>
          <a:p>
            <a:pPr lvl="1"/>
            <a:r>
              <a:rPr lang="en-US" dirty="0" smtClean="0"/>
              <a:t>Rotation (due to shifting of the histograms around the main direction).</a:t>
            </a:r>
          </a:p>
          <a:p>
            <a:pPr lvl="1"/>
            <a:r>
              <a:rPr lang="en-US" dirty="0" smtClean="0"/>
              <a:t>Translation (easy to see).</a:t>
            </a:r>
          </a:p>
          <a:p>
            <a:pPr lvl="1"/>
            <a:r>
              <a:rPr lang="en-US" dirty="0" smtClean="0"/>
              <a:t>Scale (build at a specific scale).</a:t>
            </a:r>
          </a:p>
          <a:p>
            <a:pPr lvl="1"/>
            <a:r>
              <a:rPr lang="en-US" dirty="0" smtClean="0"/>
              <a:t>Illumination shift (only derivatives are used).</a:t>
            </a:r>
          </a:p>
          <a:p>
            <a:pPr lvl="1"/>
            <a:r>
              <a:rPr lang="en-US" dirty="0" smtClean="0"/>
              <a:t>Illumination scale (normalize the feature vector).</a:t>
            </a:r>
          </a:p>
          <a:p>
            <a:pPr lvl="1"/>
            <a:r>
              <a:rPr lang="en-US" dirty="0" smtClean="0"/>
              <a:t>3D change of view (the descriptor is of local </a:t>
            </a:r>
            <a:r>
              <a:rPr lang="en-US" dirty="0" err="1" smtClean="0"/>
              <a:t>keypoints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</a:p>
          <a:p>
            <a:r>
              <a:rPr lang="en-US" b="1" dirty="0" smtClean="0"/>
              <a:t>SIFT feature matching</a:t>
            </a:r>
            <a:endParaRPr lang="en-US" b="1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 Feature </a:t>
            </a:r>
            <a:r>
              <a:rPr lang="en-US" dirty="0"/>
              <a:t>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Test all the features in I</a:t>
            </a:r>
            <a:r>
              <a:rPr lang="en-US" sz="2800" baseline="-25000" dirty="0"/>
              <a:t>2</a:t>
            </a:r>
            <a:r>
              <a:rPr lang="en-US" sz="2800" dirty="0"/>
              <a:t>, find the one with min </a:t>
            </a:r>
            <a:r>
              <a:rPr lang="en-US" sz="2800" dirty="0" smtClean="0"/>
              <a:t>distance</a:t>
            </a:r>
          </a:p>
          <a:p>
            <a:pPr marL="514350" indent="-457200"/>
            <a:r>
              <a:rPr lang="en-US" sz="3000" dirty="0" smtClean="0"/>
              <a:t>What distance function to use?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091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US" dirty="0" smtClean="0"/>
                  <a:t>What distance function to use?</a:t>
                </a:r>
              </a:p>
              <a:p>
                <a:pPr marL="914400" lvl="1" indent="-457200"/>
                <a:r>
                  <a:rPr lang="en-US" sz="2400" dirty="0" smtClean="0"/>
                  <a:t>Simple </a:t>
                </a:r>
                <a:r>
                  <a:rPr lang="en-US" sz="2400" dirty="0"/>
                  <a:t>approach: 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L</m:t>
                        </m:r>
                      </m:e>
                      <m:sub>
                        <m:r>
                          <a:rPr lang="en-US" sz="2400" b="0" i="0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||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2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0" i="1" dirty="0" smtClean="0">
                        <a:latin typeface="Cambria Math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dirty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914400" lvl="1" indent="-457200"/>
                <a:r>
                  <a:rPr lang="en-US" sz="2400" dirty="0"/>
                  <a:t>can give small distances for ambiguous (incorrect) </a:t>
                </a:r>
                <a:r>
                  <a:rPr lang="en-US" sz="2400" dirty="0" smtClean="0"/>
                  <a:t>matches.</a:t>
                </a:r>
                <a:endParaRPr lang="en-US" sz="2400" dirty="0"/>
              </a:p>
            </p:txBody>
          </p:sp>
        </mc:Choice>
        <mc:Fallback xmlns="">
          <p:sp>
            <p:nvSpPr>
              <p:cNvPr id="716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068705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10687051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63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2710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72714" name="Rectangle 11"/>
          <p:cNvSpPr>
            <a:spLocks noChangeArrowheads="1"/>
          </p:cNvSpPr>
          <p:nvPr/>
        </p:nvSpPr>
        <p:spPr bwMode="auto">
          <a:xfrm>
            <a:off x="1068705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10687051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72716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/>
                <a:r>
                  <a:rPr lang="en-US" dirty="0" smtClean="0"/>
                  <a:t>Better </a:t>
                </a:r>
                <a:r>
                  <a:rPr lang="en-US" dirty="0"/>
                  <a:t>approach:  ratio </a:t>
                </a:r>
                <a:r>
                  <a:rPr lang="en-US" dirty="0" smtClean="0"/>
                  <a:t>distance: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||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 || / ||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’ ||</m:t>
                    </m:r>
                    <m:r>
                      <a:rPr lang="en-US" b="0" i="1" dirty="0" smtClean="0">
                        <a:latin typeface="Cambria Math"/>
                      </a:rPr>
                      <m:t>&lt;</m:t>
                    </m:r>
                    <m:r>
                      <a:rPr lang="en-US" b="0" i="1" dirty="0" smtClean="0">
                        <a:latin typeface="Cambria Math"/>
                      </a:rPr>
                      <m:t>𝑇𝐻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best </a:t>
                </a:r>
                <a:r>
                  <a:rPr lang="en-US" sz="2800" dirty="0" smtClean="0"/>
                  <a:t>match </a:t>
                </a:r>
                <a:r>
                  <a:rPr lang="en-US" sz="2800" dirty="0"/>
                  <a:t>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’  is  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best </a:t>
                </a:r>
                <a:r>
                  <a:rPr lang="en-US" sz="2800" dirty="0" smtClean="0"/>
                  <a:t>match </a:t>
                </a:r>
                <a:r>
                  <a:rPr lang="en-US" sz="2800" dirty="0"/>
                  <a:t>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</a:p>
              <a:p>
                <a:pPr marL="857250" lvl="1" indent="-342900"/>
                <a:r>
                  <a:rPr lang="en-US" sz="2800" dirty="0"/>
                  <a:t>gives </a:t>
                </a:r>
                <a:r>
                  <a:rPr lang="en-US" sz="2800" dirty="0" smtClean="0"/>
                  <a:t>larger </a:t>
                </a:r>
                <a:r>
                  <a:rPr lang="en-US" sz="2800" dirty="0"/>
                  <a:t>values for </a:t>
                </a:r>
                <a:r>
                  <a:rPr lang="en-US" sz="2800" dirty="0" smtClean="0"/>
                  <a:t>distinct matches.</a:t>
                </a:r>
                <a:endParaRPr lang="en-US" sz="2800" baseline="30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1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haven’t been covered about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 fast search of descriptors.</a:t>
            </a:r>
          </a:p>
          <a:p>
            <a:r>
              <a:rPr lang="en-US" dirty="0" smtClean="0"/>
              <a:t>A lot of minor engineering steps (e.g. </a:t>
            </a:r>
            <a:r>
              <a:rPr lang="en-US" dirty="0" err="1" smtClean="0"/>
              <a:t>thresholding</a:t>
            </a:r>
            <a:r>
              <a:rPr lang="en-US" dirty="0" smtClean="0"/>
              <a:t> of features). </a:t>
            </a:r>
          </a:p>
          <a:p>
            <a:r>
              <a:rPr lang="en-US" dirty="0" smtClean="0"/>
              <a:t>And more… this algorithm is 28 pages long article (with 52000 citations!!!)</a:t>
            </a:r>
          </a:p>
          <a:p>
            <a:pPr lvl="1"/>
            <a:r>
              <a:rPr lang="en-US" dirty="0">
                <a:hlinkClick r:id="rId2"/>
              </a:rPr>
              <a:t>https://www.cs.ubc.ca/~lowe/papers/ijcv04.pdf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features detection?</a:t>
            </a:r>
            <a:endParaRPr lang="en-US" dirty="0"/>
          </a:p>
          <a:p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b="1" dirty="0" smtClean="0"/>
              <a:t>Panoramas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61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8" y="1925638"/>
            <a:ext cx="59944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086" y="1931988"/>
            <a:ext cx="5979583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74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629" y="2909887"/>
            <a:ext cx="4900084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629" y="2909888"/>
            <a:ext cx="4900084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Use SIFT to match descriptors of the two images.</a:t>
            </a:r>
          </a:p>
          <a:p>
            <a:r>
              <a:rPr lang="en-US" dirty="0"/>
              <a:t>Between the two images there can be a unknown homographic transformation.</a:t>
            </a:r>
          </a:p>
          <a:p>
            <a:pPr lvl="1"/>
            <a:r>
              <a:rPr lang="en-US" dirty="0"/>
              <a:t>How do we align the two images?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4762" y="3830638"/>
            <a:ext cx="3678767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Panoramas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 smtClean="0"/>
                  <a:t>Find the best homographic projection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using RANSAC. </a:t>
                </a:r>
              </a:p>
              <a:p>
                <a:pPr lvl="1">
                  <a:buFontTx/>
                  <a:buChar char="•"/>
                </a:pPr>
                <a:r>
                  <a:rPr lang="en-US" dirty="0" smtClean="0"/>
                  <a:t>Finding this homographic projection is the same as finding the camera calibration matrix that we’ve seen, only with 3X3 matrix.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RANSAC </a:t>
                </a:r>
                <a:r>
                  <a:rPr lang="en-US" dirty="0" smtClean="0"/>
                  <a:t>is used to </a:t>
                </a:r>
                <a:r>
                  <a:rPr lang="en-US" dirty="0"/>
                  <a:t>drop wrongly matched points (outliers</a:t>
                </a:r>
                <a:r>
                  <a:rPr lang="en-US" dirty="0" smtClean="0"/>
                  <a:t>). Only 3 points needed to be chosen at random to find a RANSAC projection.</a:t>
                </a:r>
                <a:endParaRPr lang="en-US" dirty="0"/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034" t="-106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1400" y="3665761"/>
            <a:ext cx="7588249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39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77" name="Rectangle"/>
          <p:cNvSpPr/>
          <p:nvPr/>
        </p:nvSpPr>
        <p:spPr>
          <a:xfrm>
            <a:off x="774087" y="1767808"/>
            <a:ext cx="6491730" cy="4554681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78" name="Shape"/>
          <p:cNvSpPr/>
          <p:nvPr/>
        </p:nvSpPr>
        <p:spPr>
          <a:xfrm>
            <a:off x="1953626" y="2527080"/>
            <a:ext cx="5241689" cy="375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0" name="Group"/>
          <p:cNvGrpSpPr/>
          <p:nvPr/>
        </p:nvGrpSpPr>
        <p:grpSpPr>
          <a:xfrm>
            <a:off x="1314738" y="2068083"/>
            <a:ext cx="1334993" cy="974309"/>
            <a:chOff x="0" y="0"/>
            <a:chExt cx="1423992" cy="1385682"/>
          </a:xfrm>
        </p:grpSpPr>
        <p:sp>
          <p:nvSpPr>
            <p:cNvPr id="179" name="Rectangle"/>
            <p:cNvSpPr/>
            <p:nvPr/>
          </p:nvSpPr>
          <p:spPr>
            <a:xfrm>
              <a:off x="0" y="4113"/>
              <a:ext cx="1423993" cy="137745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84" name="Group"/>
            <p:cNvGrpSpPr/>
            <p:nvPr/>
          </p:nvGrpSpPr>
          <p:grpSpPr>
            <a:xfrm>
              <a:off x="19154" y="273691"/>
              <a:ext cx="1385684" cy="843201"/>
              <a:chOff x="0" y="0"/>
              <a:chExt cx="1385682" cy="843199"/>
            </a:xfrm>
          </p:grpSpPr>
          <p:sp>
            <p:nvSpPr>
              <p:cNvPr id="180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1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2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189" name="Group"/>
            <p:cNvGrpSpPr/>
            <p:nvPr/>
          </p:nvGrpSpPr>
          <p:grpSpPr>
            <a:xfrm rot="5400000">
              <a:off x="19154" y="271241"/>
              <a:ext cx="1385684" cy="843200"/>
              <a:chOff x="0" y="0"/>
              <a:chExt cx="1385682" cy="843199"/>
            </a:xfrm>
          </p:grpSpPr>
          <p:sp>
            <p:nvSpPr>
              <p:cNvPr id="185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7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191" name="Rectangle"/>
          <p:cNvSpPr/>
          <p:nvPr/>
        </p:nvSpPr>
        <p:spPr>
          <a:xfrm>
            <a:off x="10113455" y="2674350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6" name="Group"/>
          <p:cNvGrpSpPr/>
          <p:nvPr/>
        </p:nvGrpSpPr>
        <p:grpSpPr>
          <a:xfrm>
            <a:off x="10131414" y="2863897"/>
            <a:ext cx="1299078" cy="592876"/>
            <a:chOff x="0" y="0"/>
            <a:chExt cx="1385682" cy="843199"/>
          </a:xfrm>
        </p:grpSpPr>
        <p:sp>
          <p:nvSpPr>
            <p:cNvPr id="1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01" name="Group"/>
          <p:cNvGrpSpPr/>
          <p:nvPr/>
        </p:nvGrpSpPr>
        <p:grpSpPr>
          <a:xfrm rot="5400000">
            <a:off x="10293799" y="2763361"/>
            <a:ext cx="974308" cy="790500"/>
            <a:chOff x="0" y="0"/>
            <a:chExt cx="1385682" cy="843199"/>
          </a:xfrm>
        </p:grpSpPr>
        <p:sp>
          <p:nvSpPr>
            <p:cNvPr id="1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02" name="Rectangle"/>
          <p:cNvSpPr/>
          <p:nvPr/>
        </p:nvSpPr>
        <p:spPr>
          <a:xfrm>
            <a:off x="10113456" y="4561804"/>
            <a:ext cx="1334993" cy="968524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07" name="Group"/>
          <p:cNvGrpSpPr/>
          <p:nvPr/>
        </p:nvGrpSpPr>
        <p:grpSpPr>
          <a:xfrm>
            <a:off x="10131414" y="4751351"/>
            <a:ext cx="1299078" cy="592875"/>
            <a:chOff x="0" y="0"/>
            <a:chExt cx="1385682" cy="843199"/>
          </a:xfrm>
        </p:grpSpPr>
        <p:sp>
          <p:nvSpPr>
            <p:cNvPr id="203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4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5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6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12" name="Group"/>
          <p:cNvGrpSpPr/>
          <p:nvPr/>
        </p:nvGrpSpPr>
        <p:grpSpPr>
          <a:xfrm rot="5400000">
            <a:off x="10293799" y="4650816"/>
            <a:ext cx="974308" cy="790500"/>
            <a:chOff x="0" y="0"/>
            <a:chExt cx="1385682" cy="843199"/>
          </a:xfrm>
        </p:grpSpPr>
        <p:sp>
          <p:nvSpPr>
            <p:cNvPr id="208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9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0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1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683" y="2869721"/>
            <a:ext cx="1270620" cy="577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80" y="4694518"/>
            <a:ext cx="1270621" cy="632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array of x gradients"/>
          <p:cNvSpPr txBox="1"/>
          <p:nvPr/>
        </p:nvSpPr>
        <p:spPr>
          <a:xfrm>
            <a:off x="8708188" y="2178473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216" name="array of y gradients"/>
          <p:cNvSpPr txBox="1"/>
          <p:nvPr/>
        </p:nvSpPr>
        <p:spPr>
          <a:xfrm>
            <a:off x="8708188" y="4089427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43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0121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227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0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1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2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3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4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5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6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7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8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9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0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1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2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3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4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5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6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7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9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0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3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4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5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6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7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8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9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2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3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4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5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6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7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8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9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0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1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0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1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2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3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4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6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7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8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9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29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0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29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0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0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19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30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1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0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1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1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31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320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25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21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2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4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30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26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7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8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9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332" name="What does the distribution tell you about the region?"/>
          <p:cNvSpPr txBox="1"/>
          <p:nvPr/>
        </p:nvSpPr>
        <p:spPr>
          <a:xfrm>
            <a:off x="2094765" y="6167182"/>
            <a:ext cx="8068825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365C0"/>
                </a:solidFill>
              </a:rPr>
              <a:t>What does the distribution tell you about the region?</a:t>
            </a:r>
          </a:p>
        </p:txBody>
      </p:sp>
      <p:sp>
        <p:nvSpPr>
          <p:cNvPr id="109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38845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337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8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39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0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4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5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6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7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8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9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0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1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3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4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5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6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7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8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9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0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1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2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3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4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5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6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7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8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9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5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6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7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79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3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4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5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6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7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8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9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0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1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2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3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4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5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6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7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404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09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05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6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7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8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10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1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2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3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27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41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2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1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2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2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39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42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2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3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3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440" name="distribution reveals edge orientation and magnitude"/>
          <p:cNvSpPr txBox="1"/>
          <p:nvPr/>
        </p:nvSpPr>
        <p:spPr>
          <a:xfrm>
            <a:off x="2162091" y="6167182"/>
            <a:ext cx="7934173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/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00000"/>
                </a:solidFill>
                <a:latin typeface="Helvetica Light"/>
                <a:sym typeface="Helvetica Light"/>
              </a:rPr>
              <a:t>distribution reveals edge orientation and magnitude</a:t>
            </a:r>
          </a:p>
        </p:txBody>
      </p:sp>
      <p:sp>
        <p:nvSpPr>
          <p:cNvPr id="441" name="Circle"/>
          <p:cNvSpPr/>
          <p:nvPr/>
        </p:nvSpPr>
        <p:spPr>
          <a:xfrm>
            <a:off x="1797837" y="4766110"/>
            <a:ext cx="662049" cy="49653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2" name="Oval"/>
          <p:cNvSpPr/>
          <p:nvPr/>
        </p:nvSpPr>
        <p:spPr>
          <a:xfrm>
            <a:off x="5045021" y="4906901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3" name="Oval"/>
          <p:cNvSpPr/>
          <p:nvPr/>
        </p:nvSpPr>
        <p:spPr>
          <a:xfrm>
            <a:off x="8935390" y="4878097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4" name="Oval"/>
          <p:cNvSpPr/>
          <p:nvPr/>
        </p:nvSpPr>
        <p:spPr>
          <a:xfrm rot="17974818">
            <a:off x="9387590" y="5245062"/>
            <a:ext cx="1038227" cy="330413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13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4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031156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577" name="Rectangle"/>
          <p:cNvSpPr/>
          <p:nvPr/>
        </p:nvSpPr>
        <p:spPr>
          <a:xfrm rot="16200000">
            <a:off x="3860491" y="1967068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8" name="Rectangle"/>
          <p:cNvSpPr/>
          <p:nvPr/>
        </p:nvSpPr>
        <p:spPr>
          <a:xfrm rot="16200000">
            <a:off x="3128350" y="1223020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9" name="Rectangle"/>
          <p:cNvSpPr/>
          <p:nvPr/>
        </p:nvSpPr>
        <p:spPr>
          <a:xfrm>
            <a:off x="3425628" y="2484832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580" name="Line"/>
          <p:cNvSpPr/>
          <p:nvPr/>
        </p:nvSpPr>
        <p:spPr>
          <a:xfrm>
            <a:off x="6626314" y="205602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1" name="Line"/>
          <p:cNvSpPr/>
          <p:nvPr/>
        </p:nvSpPr>
        <p:spPr>
          <a:xfrm>
            <a:off x="8232774" y="2652514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2" name="Line"/>
          <p:cNvSpPr/>
          <p:nvPr/>
        </p:nvSpPr>
        <p:spPr>
          <a:xfrm>
            <a:off x="6585264" y="3750865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3" name="Line"/>
          <p:cNvSpPr/>
          <p:nvPr/>
        </p:nvSpPr>
        <p:spPr>
          <a:xfrm>
            <a:off x="8233657" y="310079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1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492603"/>
            <a:ext cx="3688040" cy="1033371"/>
          </a:xfrm>
          <a:prstGeom prst="rect">
            <a:avLst/>
          </a:prstGeom>
        </p:spPr>
      </p:pic>
      <p:sp>
        <p:nvSpPr>
          <p:cNvPr id="585" name="Line"/>
          <p:cNvSpPr/>
          <p:nvPr/>
        </p:nvSpPr>
        <p:spPr>
          <a:xfrm flipV="1">
            <a:off x="6594956" y="1830983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6" name="plot intensities"/>
          <p:cNvSpPr txBox="1"/>
          <p:nvPr/>
        </p:nvSpPr>
        <p:spPr>
          <a:xfrm>
            <a:off x="7712352" y="155391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587" name="constant intensity gradient"/>
          <p:cNvSpPr txBox="1"/>
          <p:nvPr/>
        </p:nvSpPr>
        <p:spPr>
          <a:xfrm>
            <a:off x="374673" y="2320000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588" name="Line"/>
          <p:cNvSpPr/>
          <p:nvPr/>
        </p:nvSpPr>
        <p:spPr>
          <a:xfrm flipH="1">
            <a:off x="3402223" y="4444952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89" name="Line"/>
          <p:cNvSpPr/>
          <p:nvPr/>
        </p:nvSpPr>
        <p:spPr>
          <a:xfrm>
            <a:off x="2090798" y="5437597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90" name="Circle"/>
          <p:cNvSpPr/>
          <p:nvPr/>
        </p:nvSpPr>
        <p:spPr>
          <a:xfrm>
            <a:off x="2077404" y="535289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1" name="Circle"/>
          <p:cNvSpPr/>
          <p:nvPr/>
        </p:nvSpPr>
        <p:spPr>
          <a:xfrm>
            <a:off x="2813986" y="548150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2" name="Circle"/>
          <p:cNvSpPr/>
          <p:nvPr/>
        </p:nvSpPr>
        <p:spPr>
          <a:xfrm>
            <a:off x="2968288" y="55098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3" name="Circle"/>
          <p:cNvSpPr/>
          <p:nvPr/>
        </p:nvSpPr>
        <p:spPr>
          <a:xfrm>
            <a:off x="2813986" y="543309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4" name="Circle"/>
          <p:cNvSpPr/>
          <p:nvPr/>
        </p:nvSpPr>
        <p:spPr>
          <a:xfrm>
            <a:off x="2578831" y="546595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5" name="Circle"/>
          <p:cNvSpPr/>
          <p:nvPr/>
        </p:nvSpPr>
        <p:spPr>
          <a:xfrm>
            <a:off x="2771688" y="5594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6" name="Circle"/>
          <p:cNvSpPr/>
          <p:nvPr/>
        </p:nvSpPr>
        <p:spPr>
          <a:xfrm>
            <a:off x="1932863" y="53404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7" name="Circle"/>
          <p:cNvSpPr/>
          <p:nvPr/>
        </p:nvSpPr>
        <p:spPr>
          <a:xfrm>
            <a:off x="2951492" y="5388429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8" name="Circle"/>
          <p:cNvSpPr/>
          <p:nvPr/>
        </p:nvSpPr>
        <p:spPr>
          <a:xfrm>
            <a:off x="2974064" y="53102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9" name="Circle"/>
          <p:cNvSpPr/>
          <p:nvPr/>
        </p:nvSpPr>
        <p:spPr>
          <a:xfrm>
            <a:off x="2771688" y="536311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0" name="Circle"/>
          <p:cNvSpPr/>
          <p:nvPr/>
        </p:nvSpPr>
        <p:spPr>
          <a:xfrm>
            <a:off x="2077404" y="545961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1" name="Circle"/>
          <p:cNvSpPr/>
          <p:nvPr/>
        </p:nvSpPr>
        <p:spPr>
          <a:xfrm>
            <a:off x="2874349" y="539378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2" name="Circle"/>
          <p:cNvSpPr/>
          <p:nvPr/>
        </p:nvSpPr>
        <p:spPr>
          <a:xfrm>
            <a:off x="2392470" y="536637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3" name="Circle"/>
          <p:cNvSpPr/>
          <p:nvPr/>
        </p:nvSpPr>
        <p:spPr>
          <a:xfrm>
            <a:off x="2189878" y="53394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4" name="Circle"/>
          <p:cNvSpPr/>
          <p:nvPr/>
        </p:nvSpPr>
        <p:spPr>
          <a:xfrm>
            <a:off x="2891666" y="53460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5" name="Circle"/>
          <p:cNvSpPr/>
          <p:nvPr/>
        </p:nvSpPr>
        <p:spPr>
          <a:xfrm>
            <a:off x="1922822" y="548377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5387278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439764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intensities along the line"/>
          <p:cNvSpPr txBox="1"/>
          <p:nvPr/>
        </p:nvSpPr>
        <p:spPr>
          <a:xfrm>
            <a:off x="7017455" y="3758762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09" name="plot of image gradients"/>
          <p:cNvSpPr txBox="1"/>
          <p:nvPr/>
        </p:nvSpPr>
        <p:spPr>
          <a:xfrm>
            <a:off x="2244286" y="6510783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10" name="Arrow"/>
          <p:cNvSpPr/>
          <p:nvPr/>
        </p:nvSpPr>
        <p:spPr>
          <a:xfrm>
            <a:off x="5463861" y="5281054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11" name="subtract mean"/>
          <p:cNvSpPr txBox="1"/>
          <p:nvPr/>
        </p:nvSpPr>
        <p:spPr>
          <a:xfrm>
            <a:off x="5274268" y="4894510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38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90678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Rectangle"/>
          <p:cNvSpPr/>
          <p:nvPr/>
        </p:nvSpPr>
        <p:spPr>
          <a:xfrm rot="16200000">
            <a:off x="3860491" y="1549814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7" name="Rectangle"/>
          <p:cNvSpPr/>
          <p:nvPr/>
        </p:nvSpPr>
        <p:spPr>
          <a:xfrm rot="16200000">
            <a:off x="3128350" y="805766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8" name="Rectangle"/>
          <p:cNvSpPr/>
          <p:nvPr/>
        </p:nvSpPr>
        <p:spPr>
          <a:xfrm>
            <a:off x="3425628" y="2067578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619" name="Line"/>
          <p:cNvSpPr/>
          <p:nvPr/>
        </p:nvSpPr>
        <p:spPr>
          <a:xfrm>
            <a:off x="6626314" y="248952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0" name="Line"/>
          <p:cNvSpPr/>
          <p:nvPr/>
        </p:nvSpPr>
        <p:spPr>
          <a:xfrm>
            <a:off x="8232774" y="3086017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1" name="Line"/>
          <p:cNvSpPr/>
          <p:nvPr/>
        </p:nvSpPr>
        <p:spPr>
          <a:xfrm>
            <a:off x="6585264" y="3333611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2" name="Line"/>
          <p:cNvSpPr/>
          <p:nvPr/>
        </p:nvSpPr>
        <p:spPr>
          <a:xfrm>
            <a:off x="8233657" y="353429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7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075349"/>
            <a:ext cx="3688040" cy="1033371"/>
          </a:xfrm>
          <a:prstGeom prst="rect">
            <a:avLst/>
          </a:prstGeom>
        </p:spPr>
      </p:pic>
      <p:sp>
        <p:nvSpPr>
          <p:cNvPr id="624" name="Line"/>
          <p:cNvSpPr/>
          <p:nvPr/>
        </p:nvSpPr>
        <p:spPr>
          <a:xfrm flipV="1">
            <a:off x="6594956" y="1413729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5" name="plot intensities"/>
          <p:cNvSpPr txBox="1"/>
          <p:nvPr/>
        </p:nvSpPr>
        <p:spPr>
          <a:xfrm>
            <a:off x="7712352" y="1136662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626" name="constant intensity gradient"/>
          <p:cNvSpPr txBox="1"/>
          <p:nvPr/>
        </p:nvSpPr>
        <p:spPr>
          <a:xfrm>
            <a:off x="374673" y="1902746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627" name="Line"/>
          <p:cNvSpPr/>
          <p:nvPr/>
        </p:nvSpPr>
        <p:spPr>
          <a:xfrm flipH="1">
            <a:off x="3402223" y="4027698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8" name="Line"/>
          <p:cNvSpPr/>
          <p:nvPr/>
        </p:nvSpPr>
        <p:spPr>
          <a:xfrm>
            <a:off x="2090798" y="5020343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9" name="Circle"/>
          <p:cNvSpPr/>
          <p:nvPr/>
        </p:nvSpPr>
        <p:spPr>
          <a:xfrm>
            <a:off x="2077404" y="493563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0" name="Circle"/>
          <p:cNvSpPr/>
          <p:nvPr/>
        </p:nvSpPr>
        <p:spPr>
          <a:xfrm>
            <a:off x="2813986" y="506425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1" name="Circle"/>
          <p:cNvSpPr/>
          <p:nvPr/>
        </p:nvSpPr>
        <p:spPr>
          <a:xfrm>
            <a:off x="2968288" y="509261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" name="Circle"/>
          <p:cNvSpPr/>
          <p:nvPr/>
        </p:nvSpPr>
        <p:spPr>
          <a:xfrm>
            <a:off x="2813986" y="50158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3" name="Circle"/>
          <p:cNvSpPr/>
          <p:nvPr/>
        </p:nvSpPr>
        <p:spPr>
          <a:xfrm>
            <a:off x="2578831" y="504870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4" name="Circle"/>
          <p:cNvSpPr/>
          <p:nvPr/>
        </p:nvSpPr>
        <p:spPr>
          <a:xfrm>
            <a:off x="2771688" y="51769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5" name="Circle"/>
          <p:cNvSpPr/>
          <p:nvPr/>
        </p:nvSpPr>
        <p:spPr>
          <a:xfrm>
            <a:off x="1932863" y="49231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6" name="Circle"/>
          <p:cNvSpPr/>
          <p:nvPr/>
        </p:nvSpPr>
        <p:spPr>
          <a:xfrm>
            <a:off x="2951492" y="4971175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7" name="Circle"/>
          <p:cNvSpPr/>
          <p:nvPr/>
        </p:nvSpPr>
        <p:spPr>
          <a:xfrm>
            <a:off x="2974064" y="48929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8" name="Circle"/>
          <p:cNvSpPr/>
          <p:nvPr/>
        </p:nvSpPr>
        <p:spPr>
          <a:xfrm>
            <a:off x="2771688" y="494585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9" name="Circle"/>
          <p:cNvSpPr/>
          <p:nvPr/>
        </p:nvSpPr>
        <p:spPr>
          <a:xfrm>
            <a:off x="2077404" y="504236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0" name="Circle"/>
          <p:cNvSpPr/>
          <p:nvPr/>
        </p:nvSpPr>
        <p:spPr>
          <a:xfrm>
            <a:off x="2874349" y="49765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1" name="Circle"/>
          <p:cNvSpPr/>
          <p:nvPr/>
        </p:nvSpPr>
        <p:spPr>
          <a:xfrm>
            <a:off x="2392470" y="49491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2" name="Circle"/>
          <p:cNvSpPr/>
          <p:nvPr/>
        </p:nvSpPr>
        <p:spPr>
          <a:xfrm>
            <a:off x="2189878" y="4922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3" name="Circle"/>
          <p:cNvSpPr/>
          <p:nvPr/>
        </p:nvSpPr>
        <p:spPr>
          <a:xfrm>
            <a:off x="2891666" y="49287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4" name="Circle"/>
          <p:cNvSpPr/>
          <p:nvPr/>
        </p:nvSpPr>
        <p:spPr>
          <a:xfrm>
            <a:off x="1922822" y="506651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4970024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022510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intensities along the line"/>
          <p:cNvSpPr txBox="1"/>
          <p:nvPr/>
        </p:nvSpPr>
        <p:spPr>
          <a:xfrm>
            <a:off x="7017455" y="3341508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48" name="plot of image gradients"/>
          <p:cNvSpPr txBox="1"/>
          <p:nvPr/>
        </p:nvSpPr>
        <p:spPr>
          <a:xfrm>
            <a:off x="2244286" y="6093529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49" name="Line"/>
          <p:cNvSpPr/>
          <p:nvPr/>
        </p:nvSpPr>
        <p:spPr>
          <a:xfrm>
            <a:off x="8617177" y="4022074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0" name="Line"/>
          <p:cNvSpPr/>
          <p:nvPr/>
        </p:nvSpPr>
        <p:spPr>
          <a:xfrm>
            <a:off x="7305752" y="501471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1" name="Circle"/>
          <p:cNvSpPr/>
          <p:nvPr/>
        </p:nvSpPr>
        <p:spPr>
          <a:xfrm>
            <a:off x="8006733" y="493001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2" name="Circle"/>
          <p:cNvSpPr/>
          <p:nvPr/>
        </p:nvSpPr>
        <p:spPr>
          <a:xfrm>
            <a:off x="8743315" y="50586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3" name="Circle"/>
          <p:cNvSpPr/>
          <p:nvPr/>
        </p:nvSpPr>
        <p:spPr>
          <a:xfrm>
            <a:off x="8897618" y="508698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4" name="Circle"/>
          <p:cNvSpPr/>
          <p:nvPr/>
        </p:nvSpPr>
        <p:spPr>
          <a:xfrm>
            <a:off x="8743315" y="5010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5" name="Circle"/>
          <p:cNvSpPr/>
          <p:nvPr/>
        </p:nvSpPr>
        <p:spPr>
          <a:xfrm>
            <a:off x="8508159" y="504308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6" name="Circle"/>
          <p:cNvSpPr/>
          <p:nvPr/>
        </p:nvSpPr>
        <p:spPr>
          <a:xfrm>
            <a:off x="8701017" y="517134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7" name="Circle"/>
          <p:cNvSpPr/>
          <p:nvPr/>
        </p:nvSpPr>
        <p:spPr>
          <a:xfrm>
            <a:off x="7862192" y="49175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8880822" y="496555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8903393" y="488734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8701017" y="49402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8006733" y="503673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8803678" y="497090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8321799" y="49435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8119208" y="49165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8820996" y="49231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6" name="Circle"/>
          <p:cNvSpPr/>
          <p:nvPr/>
        </p:nvSpPr>
        <p:spPr>
          <a:xfrm>
            <a:off x="7852151" y="506089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65" y="4964400"/>
            <a:ext cx="712579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56" y="4016886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data is centered…"/>
          <p:cNvSpPr txBox="1"/>
          <p:nvPr/>
        </p:nvSpPr>
        <p:spPr>
          <a:xfrm>
            <a:off x="7440519" y="5962724"/>
            <a:ext cx="236534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data is centered</a:t>
            </a:r>
          </a:p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(‘DC’ offset is removed)</a:t>
            </a:r>
          </a:p>
        </p:txBody>
      </p:sp>
      <p:sp>
        <p:nvSpPr>
          <p:cNvPr id="670" name="Arrow"/>
          <p:cNvSpPr/>
          <p:nvPr/>
        </p:nvSpPr>
        <p:spPr>
          <a:xfrm>
            <a:off x="5463861" y="4863800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71" name="subtract mean"/>
          <p:cNvSpPr txBox="1"/>
          <p:nvPr/>
        </p:nvSpPr>
        <p:spPr>
          <a:xfrm>
            <a:off x="5274268" y="447725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59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64364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="" xmlns:a16="http://schemas.microsoft.com/office/drawing/2014/main" id="{33CDFFC9-0AE8-4280-AABD-D6304D7821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As you know:</a:t>
                </a:r>
              </a:p>
              <a:p>
                <a:pPr lvl="1"/>
                <a:r>
                  <a:rPr lang="en-US" b="1" dirty="0"/>
                  <a:t>Covariance</a:t>
                </a:r>
                <a:r>
                  <a:rPr lang="en-US" dirty="0"/>
                  <a:t> of two random variables: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Covariance matrix </a:t>
                </a:r>
                <a:r>
                  <a:rPr lang="en-US" dirty="0"/>
                  <a:t>(also known as </a:t>
                </a:r>
                <a:r>
                  <a:rPr lang="en-US" b="1" dirty="0"/>
                  <a:t>second moment matrix</a:t>
                </a:r>
                <a:r>
                  <a:rPr lang="en-US" dirty="0"/>
                  <a:t>) of two random vectors: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our case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𝑿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 </m:t>
                    </m:r>
                  </m:oMath>
                </a14:m>
                <a:r>
                  <a:rPr lang="en-US" dirty="0"/>
                  <a:t>due to step 2.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3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latex.codecogs.com/gif.latex?%5Cdpi%7B300%7D%20%5Cbegin%7Balign%7D%20%5Coperatorname%7BCov%7D%28X%2CY%29%20%26%3D%20%5Coperatorname%7BE%7D%5Cleft%5B%28X%20-%20%5Coperatorname%7BE%7D%5BX%5D%29%28Y%20-%20%5Coperatorname%7BE%7D%5BY%5D%29%5Cright%5D%20%5Cnonumber%5C%5C%20%26%3D%20%5Coperatorname%7BE%7D%5Cleft%5BXY%20-X%5Coperatorname%7BE%7D%5BY%5D%20-Y%5Coperatorname%7BE%7D%5BX%5D%20&amp;plus;%20%5Coperatorname%7BE%7D%5BX%5D%5Coperatorname%7BE%7D%5BY%5D%5Cright%5D%20%5Cnonumber%5C%5C%20%26%3D%20%5Coperatorname%7BE%7D%5Cleft%5BXY%5Cright%5D%20-%202%5Coperatorname%7BE%7D%5BX%5D%5Coperatorname%7BE%7D%5BY%5D%20&amp;plus;%20%5Coperatorname%7BE%7D%5BX%5D%5Coperatorname%7BE%7D%5BY%5D%20%5Cnonumber%5C%5C%20%26%3D%20%5Coperatorname%7BE%7D%5Cleft%5BXY%5Cright%5D%20-%5Coperatorname%7BE%7D%5BX%5D%5Coperatorname%7BE%7D%5BY%5D%20%5Cnonumber%20%5Cend%7Balign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4" y="2342984"/>
            <a:ext cx="5788550" cy="13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.codecogs.com/gif.latex?%5Cdpi%7B300%7D%20%5Coperatorname%7BK%7D_%7B%5Cmathbf%7BX%7D%5Cmathbf%7BX%7D%7D%20%3D%20%5Coperatorname%7Bcov%7D%5B%5Cmathbf%7BX%7D%2C%5Cmathbf%7BX%7D%5D%20%3D%20%5Coperatorname%7BE%7D%5B%28%5Cmathbf%7BX%7D-%5Cmathbf%7B%5Cmu_X%7D%29%28%5Cmathbf%7BX%7D-%5Cmathbf%7B%5Cmu_X%7D%29%5E%7B%5Crm%20T%7D%5D%3D%20%5Coperatorname%7BE%7D%5B%5Cmathbf%7BX%7D%20%5Cmathbf%7BX%7D%5ET%5D%20-%20%5Cmathbf%7B%5Cmu_X%7D%5Cmathbf%7B%5Cmu_X%7D%5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97" y="4647179"/>
            <a:ext cx="8254227" cy="3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621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/>
          <a:srcRect r="51453"/>
          <a:stretch>
            <a:fillRect/>
          </a:stretch>
        </p:blipFill>
        <p:spPr>
          <a:xfrm>
            <a:off x="3818399" y="1798675"/>
            <a:ext cx="5328962" cy="150086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Rectangle"/>
          <p:cNvSpPr/>
          <p:nvPr/>
        </p:nvSpPr>
        <p:spPr>
          <a:xfrm>
            <a:off x="5691878" y="4362467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85" name="Group"/>
          <p:cNvGrpSpPr/>
          <p:nvPr/>
        </p:nvGrpSpPr>
        <p:grpSpPr>
          <a:xfrm>
            <a:off x="5709836" y="4552014"/>
            <a:ext cx="1299078" cy="592875"/>
            <a:chOff x="0" y="0"/>
            <a:chExt cx="1385682" cy="843199"/>
          </a:xfrm>
        </p:grpSpPr>
        <p:sp>
          <p:nvSpPr>
            <p:cNvPr id="681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2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3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4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690" name="Group"/>
          <p:cNvGrpSpPr/>
          <p:nvPr/>
        </p:nvGrpSpPr>
        <p:grpSpPr>
          <a:xfrm rot="5400000">
            <a:off x="5872221" y="4451479"/>
            <a:ext cx="974308" cy="790500"/>
            <a:chOff x="0" y="0"/>
            <a:chExt cx="1385682" cy="843199"/>
          </a:xfrm>
        </p:grpSpPr>
        <p:sp>
          <p:nvSpPr>
            <p:cNvPr id="686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7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8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9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691" name="Rectangle"/>
          <p:cNvSpPr/>
          <p:nvPr/>
        </p:nvSpPr>
        <p:spPr>
          <a:xfrm>
            <a:off x="8573192" y="4360044"/>
            <a:ext cx="1334993" cy="968525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96" name="Group"/>
          <p:cNvGrpSpPr/>
          <p:nvPr/>
        </p:nvGrpSpPr>
        <p:grpSpPr>
          <a:xfrm>
            <a:off x="8591148" y="4549591"/>
            <a:ext cx="1299079" cy="592875"/>
            <a:chOff x="0" y="0"/>
            <a:chExt cx="1385682" cy="843199"/>
          </a:xfrm>
        </p:grpSpPr>
        <p:sp>
          <p:nvSpPr>
            <p:cNvPr id="6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701" name="Group"/>
          <p:cNvGrpSpPr/>
          <p:nvPr/>
        </p:nvGrpSpPr>
        <p:grpSpPr>
          <a:xfrm rot="5400000">
            <a:off x="8753533" y="4449056"/>
            <a:ext cx="974309" cy="790500"/>
            <a:chOff x="0" y="0"/>
            <a:chExt cx="1385682" cy="843199"/>
          </a:xfrm>
        </p:grpSpPr>
        <p:sp>
          <p:nvSpPr>
            <p:cNvPr id="6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7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7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31" y="3859049"/>
            <a:ext cx="914486" cy="415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444" y="3857120"/>
            <a:ext cx="914486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array of x gradients"/>
          <p:cNvSpPr txBox="1"/>
          <p:nvPr/>
        </p:nvSpPr>
        <p:spPr>
          <a:xfrm>
            <a:off x="5606068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705" name="array of y gradients"/>
          <p:cNvSpPr txBox="1"/>
          <p:nvPr/>
        </p:nvSpPr>
        <p:spPr>
          <a:xfrm>
            <a:off x="8373809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706" name=".*"/>
          <p:cNvSpPr txBox="1"/>
          <p:nvPr/>
        </p:nvSpPr>
        <p:spPr>
          <a:xfrm>
            <a:off x="7505942" y="4463721"/>
            <a:ext cx="513872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 dirty="0">
                <a:solidFill>
                  <a:srgbClr val="000000"/>
                </a:solidFill>
                <a:latin typeface="Helvetica Light"/>
                <a:sym typeface="Helvetica Light"/>
              </a:rPr>
              <a:t>.*</a:t>
            </a:r>
          </a:p>
        </p:txBody>
      </p:sp>
      <p:sp>
        <p:nvSpPr>
          <p:cNvPr id="707" name="=sum("/>
          <p:cNvSpPr txBox="1"/>
          <p:nvPr/>
        </p:nvSpPr>
        <p:spPr>
          <a:xfrm>
            <a:off x="3537568" y="4416651"/>
            <a:ext cx="1884440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=sum(</a:t>
            </a:r>
          </a:p>
        </p:txBody>
      </p:sp>
      <p:sp>
        <p:nvSpPr>
          <p:cNvPr id="708" name=")"/>
          <p:cNvSpPr txBox="1"/>
          <p:nvPr/>
        </p:nvSpPr>
        <p:spPr>
          <a:xfrm>
            <a:off x="10223847" y="4416651"/>
            <a:ext cx="299069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)</a:t>
            </a: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2"/>
          <a:srcRect l="24950" r="54504" b="49478"/>
          <a:stretch>
            <a:fillRect/>
          </a:stretch>
        </p:blipFill>
        <p:spPr>
          <a:xfrm>
            <a:off x="1646097" y="4733367"/>
            <a:ext cx="1935667" cy="65082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3079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and why we need features detection?</a:t>
            </a:r>
            <a:endParaRPr lang="en-US" dirty="0"/>
          </a:p>
          <a:p>
            <a:r>
              <a:rPr lang="en-US" b="1" dirty="0" smtClean="0"/>
              <a:t>Feature detection</a:t>
            </a:r>
          </a:p>
          <a:p>
            <a:pPr lvl="1"/>
            <a:r>
              <a:rPr lang="en-US" dirty="0" smtClean="0"/>
              <a:t>Blob detection</a:t>
            </a:r>
          </a:p>
          <a:p>
            <a:pPr lvl="1"/>
            <a:r>
              <a:rPr lang="en-US" dirty="0" smtClean="0"/>
              <a:t>Harris corner detection</a:t>
            </a:r>
          </a:p>
          <a:p>
            <a:pPr lvl="1"/>
            <a:r>
              <a:rPr lang="en-US" dirty="0" smtClean="0"/>
              <a:t>SIFT detector</a:t>
            </a:r>
            <a:endParaRPr lang="en-US" dirty="0"/>
          </a:p>
          <a:p>
            <a:r>
              <a:rPr lang="en-US" dirty="0" smtClean="0"/>
              <a:t>Feature description</a:t>
            </a:r>
          </a:p>
          <a:p>
            <a:pPr lvl="1"/>
            <a:r>
              <a:rPr lang="en-US" dirty="0" smtClean="0"/>
              <a:t>HOG</a:t>
            </a:r>
          </a:p>
          <a:p>
            <a:pPr lvl="1"/>
            <a:r>
              <a:rPr lang="en-US" dirty="0" smtClean="0"/>
              <a:t>SIFT descriptor</a:t>
            </a:r>
          </a:p>
          <a:p>
            <a:r>
              <a:rPr lang="en-US" dirty="0" smtClean="0"/>
              <a:t>SIFT feature matching</a:t>
            </a:r>
            <a:endParaRPr lang="en-US" dirty="0"/>
          </a:p>
          <a:p>
            <a:r>
              <a:rPr lang="en-US" dirty="0" smtClean="0"/>
              <a:t>Panoramas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3985</TotalTime>
  <Words>3351</Words>
  <Application>Microsoft Office PowerPoint</Application>
  <PresentationFormat>Custom</PresentationFormat>
  <Paragraphs>600</Paragraphs>
  <Slides>88</Slides>
  <Notes>17</Notes>
  <HiddenSlides>7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1" baseType="lpstr">
      <vt:lpstr>class_layout</vt:lpstr>
      <vt:lpstr>CorelPhotoPaint.Image.8</vt:lpstr>
      <vt:lpstr>Equation</vt:lpstr>
      <vt:lpstr>Features</vt:lpstr>
      <vt:lpstr>References</vt:lpstr>
      <vt:lpstr>contents</vt:lpstr>
      <vt:lpstr>What is a feature?</vt:lpstr>
      <vt:lpstr>What can we do with features?</vt:lpstr>
      <vt:lpstr>Local features: main components</vt:lpstr>
      <vt:lpstr>Properties of SIFT</vt:lpstr>
      <vt:lpstr>SIFT example</vt:lpstr>
      <vt:lpstr>contents</vt:lpstr>
      <vt:lpstr>Advantages of local keypoints</vt:lpstr>
      <vt:lpstr>contents</vt:lpstr>
      <vt:lpstr>Blob detection</vt:lpstr>
      <vt:lpstr>Blob detection</vt:lpstr>
      <vt:lpstr>Blob detection</vt:lpstr>
      <vt:lpstr>PowerPoint Presentation</vt:lpstr>
      <vt:lpstr>Blob detection- normalized LoG</vt:lpstr>
      <vt:lpstr>Blob detection- normalized LoG</vt:lpstr>
      <vt:lpstr>Blob detection- normalized LoG</vt:lpstr>
      <vt:lpstr>Blob detection- normalized 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scale</vt:lpstr>
      <vt:lpstr>optimal scale</vt:lpstr>
      <vt:lpstr>PowerPoint Presentation</vt:lpstr>
      <vt:lpstr>As seen in class- edges: DoG</vt:lpstr>
      <vt:lpstr>PowerPoint Presentation</vt:lpstr>
      <vt:lpstr>Blob detection algorithm</vt:lpstr>
      <vt:lpstr>Blob detection: summary</vt:lpstr>
      <vt:lpstr>PowerPoint Presentation</vt:lpstr>
      <vt:lpstr>Improved LoG blob detector</vt:lpstr>
      <vt:lpstr>contents</vt:lpstr>
      <vt:lpstr>Harris corner detection</vt:lpstr>
      <vt:lpstr>Local measures of uniqueness</vt:lpstr>
      <vt:lpstr>Local measures of uniqueness</vt:lpstr>
      <vt:lpstr>Harris corner detection</vt:lpstr>
      <vt:lpstr>Harris corner detection</vt:lpstr>
      <vt:lpstr>Harris corner detection</vt:lpstr>
      <vt:lpstr>Harris corner detection</vt:lpstr>
      <vt:lpstr>PowerPoint Presentation</vt:lpstr>
      <vt:lpstr>Harris corner detection</vt:lpstr>
      <vt:lpstr>Harris corner detection</vt:lpstr>
      <vt:lpstr>Harris corner detection</vt:lpstr>
      <vt:lpstr>Interpreting the eigenvalues</vt:lpstr>
      <vt:lpstr>Interpreting the eigenvalues</vt:lpstr>
      <vt:lpstr>Interpreting the eigenvalues</vt:lpstr>
      <vt:lpstr>Harris corner detection</vt:lpstr>
      <vt:lpstr>Harris detector example</vt:lpstr>
      <vt:lpstr>f value (red high, blue low)</vt:lpstr>
      <vt:lpstr>Threshold (f &gt; value) </vt:lpstr>
      <vt:lpstr>Find local maxima of f</vt:lpstr>
      <vt:lpstr>Harris features (in red)</vt:lpstr>
      <vt:lpstr>Weighting the derivatives</vt:lpstr>
      <vt:lpstr>Harris corner detector- rotation and translation</vt:lpstr>
      <vt:lpstr>Harris corner detector- intensity</vt:lpstr>
      <vt:lpstr>The Harris corner detector is not invariant to scale</vt:lpstr>
      <vt:lpstr>contents</vt:lpstr>
      <vt:lpstr>SIFT keypoint detection</vt:lpstr>
      <vt:lpstr>contents</vt:lpstr>
      <vt:lpstr>HOG- Histogram of Oriented Gradients</vt:lpstr>
      <vt:lpstr>PowerPoint Presentation</vt:lpstr>
      <vt:lpstr>contents</vt:lpstr>
      <vt:lpstr>HOG variation as SIFT keypoint descriptor</vt:lpstr>
      <vt:lpstr>HOG variation as SIFT keypoint descriptor</vt:lpstr>
      <vt:lpstr>HOG variation as SIFT keypoint descriptor</vt:lpstr>
      <vt:lpstr>HOG variation as SIFT keypoint descriptor</vt:lpstr>
      <vt:lpstr>contents</vt:lpstr>
      <vt:lpstr>SIFT Feature matching</vt:lpstr>
      <vt:lpstr>SIFT Feature matching</vt:lpstr>
      <vt:lpstr>SIFT Feature matching</vt:lpstr>
      <vt:lpstr>What haven’t been covered about SIFT</vt:lpstr>
      <vt:lpstr>contents</vt:lpstr>
      <vt:lpstr>Panoramas</vt:lpstr>
      <vt:lpstr>Panoramas</vt:lpstr>
      <vt:lpstr>Panoramas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detection</dc:title>
  <dc:creator> </dc:creator>
  <cp:lastModifiedBy>Yoni Chechik</cp:lastModifiedBy>
  <cp:revision>90</cp:revision>
  <dcterms:created xsi:type="dcterms:W3CDTF">2019-11-08T16:12:10Z</dcterms:created>
  <dcterms:modified xsi:type="dcterms:W3CDTF">2019-11-19T15:31:53Z</dcterms:modified>
</cp:coreProperties>
</file>